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7.xml" ContentType="application/vnd.openxmlformats-officedocument.presentationml.tags+xml"/>
  <Override PartName="/ppt/notesSlides/notesSlide32.xml" ContentType="application/vnd.openxmlformats-officedocument.presentationml.notesSlide+xml"/>
  <Override PartName="/ppt/tags/tag8.xml" ContentType="application/vnd.openxmlformats-officedocument.presentationml.tags+xml"/>
  <Override PartName="/ppt/notesSlides/notesSlide33.xml" ContentType="application/vnd.openxmlformats-officedocument.presentationml.notesSlide+xml"/>
  <Override PartName="/ppt/tags/tag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1" r:id="rId1"/>
  </p:sldMasterIdLst>
  <p:notesMasterIdLst>
    <p:notesMasterId r:id="rId76"/>
  </p:notesMasterIdLst>
  <p:sldIdLst>
    <p:sldId id="256" r:id="rId2"/>
    <p:sldId id="416" r:id="rId3"/>
    <p:sldId id="510" r:id="rId4"/>
    <p:sldId id="517" r:id="rId5"/>
    <p:sldId id="536" r:id="rId6"/>
    <p:sldId id="495" r:id="rId7"/>
    <p:sldId id="520" r:id="rId8"/>
    <p:sldId id="521" r:id="rId9"/>
    <p:sldId id="522" r:id="rId10"/>
    <p:sldId id="379" r:id="rId11"/>
    <p:sldId id="524" r:id="rId12"/>
    <p:sldId id="418" r:id="rId13"/>
    <p:sldId id="428" r:id="rId14"/>
    <p:sldId id="464" r:id="rId15"/>
    <p:sldId id="511" r:id="rId16"/>
    <p:sldId id="523" r:id="rId17"/>
    <p:sldId id="475" r:id="rId18"/>
    <p:sldId id="541" r:id="rId19"/>
    <p:sldId id="476" r:id="rId20"/>
    <p:sldId id="498" r:id="rId21"/>
    <p:sldId id="542" r:id="rId22"/>
    <p:sldId id="543" r:id="rId23"/>
    <p:sldId id="540" r:id="rId24"/>
    <p:sldId id="480" r:id="rId25"/>
    <p:sldId id="499" r:id="rId26"/>
    <p:sldId id="478" r:id="rId27"/>
    <p:sldId id="562" r:id="rId28"/>
    <p:sldId id="507" r:id="rId29"/>
    <p:sldId id="427" r:id="rId30"/>
    <p:sldId id="482" r:id="rId31"/>
    <p:sldId id="546" r:id="rId32"/>
    <p:sldId id="508" r:id="rId33"/>
    <p:sldId id="513" r:id="rId34"/>
    <p:sldId id="483" r:id="rId35"/>
    <p:sldId id="547" r:id="rId36"/>
    <p:sldId id="548" r:id="rId37"/>
    <p:sldId id="549" r:id="rId38"/>
    <p:sldId id="534" r:id="rId39"/>
    <p:sldId id="485" r:id="rId40"/>
    <p:sldId id="484" r:id="rId41"/>
    <p:sldId id="501" r:id="rId42"/>
    <p:sldId id="561" r:id="rId43"/>
    <p:sldId id="486" r:id="rId44"/>
    <p:sldId id="500" r:id="rId45"/>
    <p:sldId id="502" r:id="rId46"/>
    <p:sldId id="563" r:id="rId47"/>
    <p:sldId id="503" r:id="rId48"/>
    <p:sldId id="506" r:id="rId49"/>
    <p:sldId id="474" r:id="rId50"/>
    <p:sldId id="525" r:id="rId51"/>
    <p:sldId id="556" r:id="rId52"/>
    <p:sldId id="552" r:id="rId53"/>
    <p:sldId id="551" r:id="rId54"/>
    <p:sldId id="557" r:id="rId55"/>
    <p:sldId id="519" r:id="rId56"/>
    <p:sldId id="555" r:id="rId57"/>
    <p:sldId id="514" r:id="rId58"/>
    <p:sldId id="565" r:id="rId59"/>
    <p:sldId id="566" r:id="rId60"/>
    <p:sldId id="532" r:id="rId61"/>
    <p:sldId id="569" r:id="rId62"/>
    <p:sldId id="431" r:id="rId63"/>
    <p:sldId id="446" r:id="rId64"/>
    <p:sldId id="456" r:id="rId65"/>
    <p:sldId id="409" r:id="rId66"/>
    <p:sldId id="429" r:id="rId67"/>
    <p:sldId id="473" r:id="rId68"/>
    <p:sldId id="539" r:id="rId69"/>
    <p:sldId id="544" r:id="rId70"/>
    <p:sldId id="472" r:id="rId71"/>
    <p:sldId id="533" r:id="rId72"/>
    <p:sldId id="470" r:id="rId73"/>
    <p:sldId id="537" r:id="rId74"/>
    <p:sldId id="527"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419F70-4D3D-5E42-9451-9C20A9DBFC90}">
          <p14:sldIdLst>
            <p14:sldId id="256"/>
          </p14:sldIdLst>
        </p14:section>
        <p14:section name="Introduction" id="{E88C9AD2-A88E-6149-B8FA-CEAF90852619}">
          <p14:sldIdLst>
            <p14:sldId id="416"/>
            <p14:sldId id="510"/>
            <p14:sldId id="517"/>
            <p14:sldId id="536"/>
            <p14:sldId id="495"/>
            <p14:sldId id="520"/>
            <p14:sldId id="521"/>
            <p14:sldId id="522"/>
            <p14:sldId id="379"/>
            <p14:sldId id="524"/>
            <p14:sldId id="418"/>
          </p14:sldIdLst>
        </p14:section>
        <p14:section name="User Understanding in Recommendation" id="{5AAAB9CE-3D8C-F345-B9BC-72333A827AE9}">
          <p14:sldIdLst>
            <p14:sldId id="428"/>
            <p14:sldId id="464"/>
            <p14:sldId id="511"/>
            <p14:sldId id="523"/>
            <p14:sldId id="475"/>
            <p14:sldId id="541"/>
            <p14:sldId id="476"/>
            <p14:sldId id="498"/>
            <p14:sldId id="542"/>
            <p14:sldId id="543"/>
            <p14:sldId id="540"/>
            <p14:sldId id="480"/>
            <p14:sldId id="499"/>
            <p14:sldId id="478"/>
            <p14:sldId id="562"/>
            <p14:sldId id="507"/>
          </p14:sldIdLst>
        </p14:section>
        <p14:section name="Professional Profile Learning" id="{5A1381A5-1A5F-5E43-BF43-14AEB3C65BBA}">
          <p14:sldIdLst>
            <p14:sldId id="427"/>
            <p14:sldId id="482"/>
            <p14:sldId id="546"/>
            <p14:sldId id="508"/>
            <p14:sldId id="513"/>
            <p14:sldId id="483"/>
            <p14:sldId id="547"/>
            <p14:sldId id="548"/>
            <p14:sldId id="549"/>
            <p14:sldId id="534"/>
            <p14:sldId id="485"/>
            <p14:sldId id="484"/>
            <p14:sldId id="501"/>
            <p14:sldId id="561"/>
            <p14:sldId id="486"/>
            <p14:sldId id="500"/>
            <p14:sldId id="502"/>
            <p14:sldId id="563"/>
            <p14:sldId id="503"/>
            <p14:sldId id="506"/>
          </p14:sldIdLst>
        </p14:section>
        <p14:section name="User Dynamic Modeling" id="{E2DE979C-BB99-FD48-8BED-51EF959C0C67}">
          <p14:sldIdLst>
            <p14:sldId id="474"/>
            <p14:sldId id="525"/>
            <p14:sldId id="556"/>
            <p14:sldId id="552"/>
            <p14:sldId id="551"/>
            <p14:sldId id="557"/>
            <p14:sldId id="519"/>
            <p14:sldId id="555"/>
            <p14:sldId id="514"/>
            <p14:sldId id="565"/>
            <p14:sldId id="566"/>
            <p14:sldId id="532"/>
            <p14:sldId id="569"/>
          </p14:sldIdLst>
        </p14:section>
        <p14:section name="Conclusion" id="{B21708D6-9EC8-D64E-B5CA-7E1D1C5D1383}">
          <p14:sldIdLst>
            <p14:sldId id="431"/>
            <p14:sldId id="446"/>
            <p14:sldId id="456"/>
            <p14:sldId id="409"/>
          </p14:sldIdLst>
        </p14:section>
        <p14:section name="Appendix" id="{23A10DBD-8702-2C47-B043-C0A002ACC6AD}">
          <p14:sldIdLst>
            <p14:sldId id="429"/>
          </p14:sldIdLst>
        </p14:section>
        <p14:section name="Section sans titre" id="{A3508AB5-9397-4F40-A873-DB54304986CA}">
          <p14:sldIdLst>
            <p14:sldId id="473"/>
            <p14:sldId id="539"/>
            <p14:sldId id="544"/>
            <p14:sldId id="472"/>
            <p14:sldId id="533"/>
            <p14:sldId id="470"/>
            <p14:sldId id="537"/>
            <p14:sldId id="52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EFF"/>
    <a:srgbClr val="CCCFE4"/>
    <a:srgbClr val="8DAD78"/>
    <a:srgbClr val="D74F4A"/>
    <a:srgbClr val="F8CECC"/>
    <a:srgbClr val="DAE9FC"/>
    <a:srgbClr val="7A2D2A"/>
    <a:srgbClr val="564100"/>
    <a:srgbClr val="98AD8B"/>
    <a:srgbClr val="EEF1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88"/>
    <p:restoredTop sz="50715"/>
  </p:normalViewPr>
  <p:slideViewPr>
    <p:cSldViewPr snapToGrid="0" snapToObjects="1">
      <p:cViewPr varScale="1">
        <p:scale>
          <a:sx n="51" d="100"/>
          <a:sy n="51" d="100"/>
        </p:scale>
        <p:origin x="312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F8259-9C4B-4640-910F-4EA13CC7F13E}" type="datetimeFigureOut">
              <a:rPr lang="fr-FR" smtClean="0"/>
              <a:t>04/12/2021</a:t>
            </a:fld>
            <a:endParaRPr lang="fr-F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48AD-E0EA-F64C-9871-E2424F422EB0}" type="slidenum">
              <a:rPr lang="fr-FR" smtClean="0"/>
              <a:t>‹N°›</a:t>
            </a:fld>
            <a:endParaRPr lang="fr-FR"/>
          </a:p>
        </p:txBody>
      </p:sp>
    </p:spTree>
    <p:extLst>
      <p:ext uri="{BB962C8B-B14F-4D97-AF65-F5344CB8AC3E}">
        <p14:creationId xmlns:p14="http://schemas.microsoft.com/office/powerpoint/2010/main" val="40051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noProof="0" dirty="0"/>
              <a:t>Hello everyone.</a:t>
            </a:r>
          </a:p>
          <a:p>
            <a:pPr marL="0" lvl="0" indent="0">
              <a:spcBef>
                <a:spcPts val="0"/>
              </a:spcBef>
              <a:spcAft>
                <a:spcPts val="0"/>
              </a:spcAft>
              <a:buNone/>
            </a:pPr>
            <a:r>
              <a:rPr lang="en-US" noProof="0" dirty="0"/>
              <a:t>Thank you all for being here today.</a:t>
            </a:r>
          </a:p>
          <a:p>
            <a:pPr marL="0" lvl="0" indent="0">
              <a:spcBef>
                <a:spcPts val="0"/>
              </a:spcBef>
              <a:spcAft>
                <a:spcPts val="0"/>
              </a:spcAft>
              <a:buNone/>
            </a:pPr>
            <a:r>
              <a:rPr lang="en-US" noProof="0" dirty="0"/>
              <a:t>During the next 45 minutes, I’ll be presenting the work conducted during my PHD, called : Deep Natural Language Processing for user representation</a:t>
            </a:r>
          </a:p>
        </p:txBody>
      </p:sp>
    </p:spTree>
    <p:extLst>
      <p:ext uri="{BB962C8B-B14F-4D97-AF65-F5344CB8AC3E}">
        <p14:creationId xmlns:p14="http://schemas.microsoft.com/office/powerpoint/2010/main" val="215187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In our first contribution, HRAN, we will combine Recommendation and NLP methods to refine </a:t>
            </a:r>
            <a:r>
              <a:rPr lang="en-US" b="1" noProof="0" dirty="0"/>
              <a:t>our understanding of user tastes </a:t>
            </a:r>
            <a:r>
              <a:rPr lang="en-US" noProof="0" dirty="0"/>
              <a:t>in a classic Recommendation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In our second contribution, Resume, we propose a framework to </a:t>
            </a:r>
            <a:r>
              <a:rPr lang="en-US" b="1" noProof="0" dirty="0"/>
              <a:t>learn and evaluate user professional profiles</a:t>
            </a:r>
            <a:r>
              <a:rPr lang="en-US" noProof="0" dirty="0"/>
              <a:t>, a new task, by combining classic NLP methods to Text generation models. </a:t>
            </a:r>
          </a:p>
        </p:txBody>
      </p:sp>
      <p:sp>
        <p:nvSpPr>
          <p:cNvPr id="4" name="Slide Number Placeholder 3"/>
          <p:cNvSpPr>
            <a:spLocks noGrp="1"/>
          </p:cNvSpPr>
          <p:nvPr>
            <p:ph type="sldNum" sz="quarter" idx="5"/>
          </p:nvPr>
        </p:nvSpPr>
        <p:spPr/>
        <p:txBody>
          <a:bodyPr/>
          <a:lstStyle/>
          <a:p>
            <a:fld id="{DF6148AD-E0EA-F64C-9871-E2424F422EB0}" type="slidenum">
              <a:rPr lang="fr-FR" smtClean="0"/>
              <a:t>9</a:t>
            </a:fld>
            <a:endParaRPr lang="fr-FR"/>
          </a:p>
        </p:txBody>
      </p:sp>
    </p:spTree>
    <p:extLst>
      <p:ext uri="{BB962C8B-B14F-4D97-AF65-F5344CB8AC3E}">
        <p14:creationId xmlns:p14="http://schemas.microsoft.com/office/powerpoint/2010/main" val="269087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In this work, we address all three axes of Recommendation, NLP and text generation through the lens of Representation learning, which is a paradigm defined by the fact </a:t>
            </a:r>
            <a:r>
              <a:rPr lang="en-US" b="1" noProof="0" dirty="0"/>
              <a:t>that all representations live in a continuous latent space</a:t>
            </a:r>
            <a:r>
              <a:rPr lang="en-US" noProof="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Representation Learning focuses on learning </a:t>
            </a:r>
            <a:r>
              <a:rPr lang="en-US" b="1" noProof="0" dirty="0"/>
              <a:t>abstract, rich and reusable </a:t>
            </a:r>
            <a:r>
              <a:rPr lang="en-US" noProof="0" dirty="0"/>
              <a:t>representations.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p:txBody>
      </p:sp>
      <p:sp>
        <p:nvSpPr>
          <p:cNvPr id="4" name="Slide Number Placeholder 3"/>
          <p:cNvSpPr>
            <a:spLocks noGrp="1"/>
          </p:cNvSpPr>
          <p:nvPr>
            <p:ph type="sldNum" sz="quarter" idx="5"/>
          </p:nvPr>
        </p:nvSpPr>
        <p:spPr/>
        <p:txBody>
          <a:bodyPr/>
          <a:lstStyle/>
          <a:p>
            <a:fld id="{DF6148AD-E0EA-F64C-9871-E2424F422EB0}" type="slidenum">
              <a:rPr lang="fr-FR" smtClean="0"/>
              <a:t>10</a:t>
            </a:fld>
            <a:endParaRPr lang="fr-FR"/>
          </a:p>
        </p:txBody>
      </p:sp>
    </p:spTree>
    <p:extLst>
      <p:ext uri="{BB962C8B-B14F-4D97-AF65-F5344CB8AC3E}">
        <p14:creationId xmlns:p14="http://schemas.microsoft.com/office/powerpoint/2010/main" val="149883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presentation is thus organized as follows:</a:t>
            </a:r>
          </a:p>
          <a:p>
            <a:endParaRPr lang="en-US" b="0" dirty="0"/>
          </a:p>
          <a:p>
            <a:r>
              <a:rPr lang="en-US" b="0" dirty="0"/>
              <a:t>We will first go over </a:t>
            </a:r>
            <a:r>
              <a:rPr lang="en-US" b="1" dirty="0"/>
              <a:t>our first contribution</a:t>
            </a:r>
            <a:r>
              <a:rPr lang="en-US" b="0" dirty="0"/>
              <a:t>, HRAN.</a:t>
            </a:r>
          </a:p>
          <a:p>
            <a:r>
              <a:rPr lang="en-US" b="0" dirty="0"/>
              <a:t>Then, we will present Resume, a </a:t>
            </a:r>
            <a:r>
              <a:rPr lang="en-US" b="1" dirty="0"/>
              <a:t>text-based framework for user representation</a:t>
            </a:r>
            <a:r>
              <a:rPr lang="en-US" b="0" dirty="0"/>
              <a:t>.</a:t>
            </a:r>
          </a:p>
          <a:p>
            <a:r>
              <a:rPr lang="en-US" b="0" dirty="0"/>
              <a:t>We will also present some </a:t>
            </a:r>
            <a:r>
              <a:rPr lang="en-US" b="1" dirty="0"/>
              <a:t>exploratory work </a:t>
            </a:r>
            <a:r>
              <a:rPr lang="en-US" b="0" dirty="0"/>
              <a:t>on user dynamic modeling, before offering some perspective and concluding.</a:t>
            </a:r>
          </a:p>
        </p:txBody>
      </p:sp>
      <p:sp>
        <p:nvSpPr>
          <p:cNvPr id="4" name="Slide Number Placeholder 3"/>
          <p:cNvSpPr>
            <a:spLocks noGrp="1"/>
          </p:cNvSpPr>
          <p:nvPr>
            <p:ph type="sldNum" sz="quarter" idx="5"/>
          </p:nvPr>
        </p:nvSpPr>
        <p:spPr/>
        <p:txBody>
          <a:bodyPr/>
          <a:lstStyle/>
          <a:p>
            <a:fld id="{DF6148AD-E0EA-F64C-9871-E2424F422EB0}" type="slidenum">
              <a:rPr lang="fr-FR" smtClean="0"/>
              <a:t>11</a:t>
            </a:fld>
            <a:endParaRPr lang="fr-FR"/>
          </a:p>
        </p:txBody>
      </p:sp>
    </p:spTree>
    <p:extLst>
      <p:ext uri="{BB962C8B-B14F-4D97-AF65-F5344CB8AC3E}">
        <p14:creationId xmlns:p14="http://schemas.microsoft.com/office/powerpoint/2010/main" val="4127978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[6:00 - 6:30]</a:t>
            </a:r>
          </a:p>
          <a:p>
            <a:endParaRPr lang="en-US" dirty="0"/>
          </a:p>
          <a:p>
            <a:r>
              <a:rPr lang="en-US" dirty="0"/>
              <a:t>Let’s begin with our HRAN model, which was published at the CORIA conference of 2018.</a:t>
            </a:r>
          </a:p>
        </p:txBody>
      </p:sp>
      <p:sp>
        <p:nvSpPr>
          <p:cNvPr id="4" name="Slide Number Placeholder 3"/>
          <p:cNvSpPr>
            <a:spLocks noGrp="1"/>
          </p:cNvSpPr>
          <p:nvPr>
            <p:ph type="sldNum" sz="quarter" idx="5"/>
          </p:nvPr>
        </p:nvSpPr>
        <p:spPr/>
        <p:txBody>
          <a:bodyPr/>
          <a:lstStyle/>
          <a:p>
            <a:fld id="{DF6148AD-E0EA-F64C-9871-E2424F422EB0}" type="slidenum">
              <a:rPr lang="fr-FR" smtClean="0"/>
              <a:t>12</a:t>
            </a:fld>
            <a:endParaRPr lang="fr-FR"/>
          </a:p>
        </p:txBody>
      </p:sp>
    </p:spTree>
    <p:extLst>
      <p:ext uri="{BB962C8B-B14F-4D97-AF65-F5344CB8AC3E}">
        <p14:creationId xmlns:p14="http://schemas.microsoft.com/office/powerpoint/2010/main" val="316794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work is motivated by the will to improve a recommender’s </a:t>
            </a:r>
            <a:r>
              <a:rPr lang="en-US" b="1" dirty="0"/>
              <a:t>accuracy performances </a:t>
            </a:r>
            <a:r>
              <a:rPr lang="en-US" b="0" dirty="0"/>
              <a:t>by refining our </a:t>
            </a:r>
            <a:r>
              <a:rPr lang="en-US" b="1" dirty="0"/>
              <a:t>understanding of the user</a:t>
            </a:r>
            <a:r>
              <a:rPr lang="en-US" b="0" dirty="0"/>
              <a:t>, as well as the </a:t>
            </a:r>
            <a:r>
              <a:rPr lang="en-US" b="1" dirty="0"/>
              <a:t>explainability of the model’s predictions</a:t>
            </a:r>
            <a:r>
              <a:rPr lang="en-US"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intuition behind this contribution is that </a:t>
            </a:r>
            <a:r>
              <a:rPr lang="en-US" b="1" dirty="0"/>
              <a:t>reviews can help i</a:t>
            </a:r>
            <a:r>
              <a:rPr lang="en-US" b="0" dirty="0"/>
              <a:t>mprove performances &amp; make predictions understandable, by </a:t>
            </a:r>
            <a:r>
              <a:rPr lang="en-US" b="1" dirty="0"/>
              <a:t>highlighting the user’s preferences.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13</a:t>
            </a:fld>
            <a:endParaRPr lang="fr-FR"/>
          </a:p>
        </p:txBody>
      </p:sp>
    </p:spTree>
    <p:extLst>
      <p:ext uri="{BB962C8B-B14F-4D97-AF65-F5344CB8AC3E}">
        <p14:creationId xmlns:p14="http://schemas.microsoft.com/office/powerpoint/2010/main" val="606215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implement this intuition by combining a traditional </a:t>
            </a:r>
            <a:r>
              <a:rPr lang="en-US" b="1" dirty="0"/>
              <a:t>recommendation module </a:t>
            </a:r>
            <a:r>
              <a:rPr lang="en-US" b="0" dirty="0"/>
              <a:t>to an </a:t>
            </a:r>
            <a:r>
              <a:rPr lang="en-US" b="1" dirty="0"/>
              <a:t>attentive sentiment analysis </a:t>
            </a:r>
            <a:r>
              <a:rPr lang="en-US" b="0" dirty="0"/>
              <a:t>module. </a:t>
            </a:r>
          </a:p>
          <a:p>
            <a:endParaRPr lang="en-US" b="0" dirty="0"/>
          </a:p>
          <a:p>
            <a:r>
              <a:rPr lang="en-US" b="0" dirty="0"/>
              <a:t>The resulting model is called HRAN, for </a:t>
            </a:r>
            <a:r>
              <a:rPr lang="en-US" b="1" dirty="0"/>
              <a:t>Hierarchical Recurrent Attentive Network. </a:t>
            </a:r>
          </a:p>
          <a:p>
            <a:endParaRPr lang="en-US" b="0" dirty="0"/>
          </a:p>
          <a:p>
            <a:r>
              <a:rPr lang="en-US" b="0" dirty="0"/>
              <a:t>The sentiment analysis part takes the</a:t>
            </a:r>
            <a:r>
              <a:rPr lang="en-US" b="1" dirty="0"/>
              <a:t> reviews </a:t>
            </a:r>
            <a:r>
              <a:rPr lang="en-US" b="0" dirty="0"/>
              <a:t>as input, while the recommendation module takes both </a:t>
            </a:r>
            <a:r>
              <a:rPr lang="en-US" b="1" dirty="0"/>
              <a:t>the user and the item profiles </a:t>
            </a:r>
            <a:r>
              <a:rPr lang="en-US" b="0" dirty="0"/>
              <a:t>as input. </a:t>
            </a:r>
          </a:p>
          <a:p>
            <a:r>
              <a:rPr lang="en-US" b="0" dirty="0"/>
              <a:t>Both parts of the model output the same object: the </a:t>
            </a:r>
            <a:r>
              <a:rPr lang="en-US" b="1" dirty="0"/>
              <a:t>rating that user u gave item I, </a:t>
            </a:r>
            <a:r>
              <a:rPr lang="en-US" b="1" dirty="0" err="1"/>
              <a:t>r_u,i</a:t>
            </a:r>
            <a:r>
              <a:rPr lang="en-US" b="1" dirty="0"/>
              <a:t>. </a:t>
            </a:r>
          </a:p>
          <a:p>
            <a:endParaRPr lang="en-US" b="0" dirty="0"/>
          </a:p>
          <a:p>
            <a:r>
              <a:rPr lang="en-US" b="0" dirty="0"/>
              <a:t>While those two tasks are rarely combined, because they are quite different, in this precise setting they are </a:t>
            </a:r>
            <a:r>
              <a:rPr lang="en-US" b="1" dirty="0"/>
              <a:t>complementary</a:t>
            </a:r>
            <a:r>
              <a:rPr lang="en-US" b="0" dirty="0"/>
              <a:t>. </a:t>
            </a:r>
          </a:p>
          <a:p>
            <a:endParaRPr lang="en-US" b="0" dirty="0"/>
          </a:p>
          <a:p>
            <a:r>
              <a:rPr lang="en-US" b="0" dirty="0"/>
              <a:t>The Sentiment Analysis module gives us a global, absolute idea of </a:t>
            </a:r>
            <a:r>
              <a:rPr lang="en-US" b="1" dirty="0"/>
              <a:t>the feeling expressed in the review, and </a:t>
            </a:r>
            <a:r>
              <a:rPr lang="en-US" b="0" dirty="0"/>
              <a:t>thus acts as a regularization for the recommendation module, which informs us more precisely regarding the </a:t>
            </a:r>
            <a:r>
              <a:rPr lang="en-US" b="1" dirty="0"/>
              <a:t>user-item interaction</a:t>
            </a:r>
            <a:r>
              <a:rPr lang="en-US" b="0" dirty="0"/>
              <a:t>.</a:t>
            </a:r>
          </a:p>
          <a:p>
            <a:endParaRPr lang="en-US" b="0" dirty="0"/>
          </a:p>
          <a:p>
            <a:r>
              <a:rPr lang="en-US" b="0" dirty="0"/>
              <a:t>Note that both modules share inner intermediate representations </a:t>
            </a:r>
            <a:r>
              <a:rPr lang="en-US" b="1" dirty="0"/>
              <a:t>to refine the models’ understanding of the user’s tastes</a:t>
            </a:r>
            <a:r>
              <a:rPr lang="en-US" b="0" dirty="0"/>
              <a:t>, which we will detail in the next slides.</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14</a:t>
            </a:fld>
            <a:endParaRPr lang="fr-FR"/>
          </a:p>
        </p:txBody>
      </p:sp>
    </p:spTree>
    <p:extLst>
      <p:ext uri="{BB962C8B-B14F-4D97-AF65-F5344CB8AC3E}">
        <p14:creationId xmlns:p14="http://schemas.microsoft.com/office/powerpoint/2010/main" val="4044971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tackle this recommendation problem with a </a:t>
            </a:r>
            <a:r>
              <a:rPr lang="en-US" b="1" dirty="0"/>
              <a:t>collaborative filtering </a:t>
            </a:r>
            <a:r>
              <a:rPr lang="en-US" b="0" dirty="0"/>
              <a:t>approach as we are interested in the </a:t>
            </a:r>
            <a:r>
              <a:rPr lang="en-US" b="1" dirty="0"/>
              <a:t>interactions</a:t>
            </a:r>
            <a:r>
              <a:rPr lang="en-US" b="0" dirty="0"/>
              <a:t> between the users and the items.</a:t>
            </a:r>
          </a:p>
          <a:p>
            <a:endParaRPr lang="en-US" b="0" dirty="0"/>
          </a:p>
          <a:p>
            <a:r>
              <a:rPr lang="en-US" b="0" dirty="0"/>
              <a:t>Additionally, and similarly to McAuley and </a:t>
            </a:r>
            <a:r>
              <a:rPr lang="en-US" b="0" dirty="0" err="1"/>
              <a:t>Leskovec</a:t>
            </a:r>
            <a:r>
              <a:rPr lang="en-US" b="0" dirty="0"/>
              <a:t>, we make use of the available </a:t>
            </a:r>
            <a:r>
              <a:rPr lang="en-US" b="1" dirty="0"/>
              <a:t>textual reviews </a:t>
            </a:r>
            <a:r>
              <a:rPr lang="en-US" b="0" dirty="0"/>
              <a:t>to refine our understanding of the user’s tastes. </a:t>
            </a:r>
          </a:p>
          <a:p>
            <a:endParaRPr lang="en-US" b="0" dirty="0"/>
          </a:p>
          <a:p>
            <a:r>
              <a:rPr lang="en-US" b="0" dirty="0"/>
              <a:t>We also largely build on the work of Yang et al and their Hierarchical Attentive Network (or HAN for short) for document classification, which we adapted to our problematics in the  sentiment analysis module.</a:t>
            </a:r>
          </a:p>
        </p:txBody>
      </p:sp>
      <p:sp>
        <p:nvSpPr>
          <p:cNvPr id="4" name="Slide Number Placeholder 3"/>
          <p:cNvSpPr>
            <a:spLocks noGrp="1"/>
          </p:cNvSpPr>
          <p:nvPr>
            <p:ph type="sldNum" sz="quarter" idx="5"/>
          </p:nvPr>
        </p:nvSpPr>
        <p:spPr/>
        <p:txBody>
          <a:bodyPr/>
          <a:lstStyle/>
          <a:p>
            <a:fld id="{DF6148AD-E0EA-F64C-9871-E2424F422EB0}" type="slidenum">
              <a:rPr lang="fr-FR" smtClean="0"/>
              <a:t>15</a:t>
            </a:fld>
            <a:endParaRPr lang="fr-FR"/>
          </a:p>
        </p:txBody>
      </p:sp>
    </p:spTree>
    <p:extLst>
      <p:ext uri="{BB962C8B-B14F-4D97-AF65-F5344CB8AC3E}">
        <p14:creationId xmlns:p14="http://schemas.microsoft.com/office/powerpoint/2010/main" val="4044633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Let’s take a closer look at the Sentiment Analysis module. </a:t>
            </a:r>
          </a:p>
          <a:p>
            <a:endParaRPr lang="en-US" noProof="0" dirty="0"/>
          </a:p>
          <a:p>
            <a:r>
              <a:rPr lang="en-US" b="0" dirty="0"/>
              <a:t>Similarly to Yang et al.'s documents, our reviews are </a:t>
            </a:r>
            <a:r>
              <a:rPr lang="en-US" b="1" dirty="0"/>
              <a:t>by essence hierarchical </a:t>
            </a:r>
            <a:r>
              <a:rPr lang="en-US" b="0" dirty="0"/>
              <a:t>as they are composed of sentences, themselves composed of words. </a:t>
            </a:r>
          </a:p>
          <a:p>
            <a:endParaRPr lang="en-US" b="0" dirty="0"/>
          </a:p>
          <a:p>
            <a:r>
              <a:rPr lang="en-US" b="0" dirty="0"/>
              <a:t>On top of that, we make the hypothesis that the </a:t>
            </a:r>
            <a:r>
              <a:rPr lang="en-US" b="1" dirty="0"/>
              <a:t>information contained in the reviews </a:t>
            </a:r>
            <a:r>
              <a:rPr lang="en-US" b="0" dirty="0"/>
              <a:t>are, too, hierarchical.</a:t>
            </a:r>
          </a:p>
          <a:p>
            <a:r>
              <a:rPr lang="en-US" b="0" dirty="0"/>
              <a:t>In other words, we want to understand what </a:t>
            </a:r>
            <a:r>
              <a:rPr lang="en-US" b="1" dirty="0"/>
              <a:t>words are most important in a sentence</a:t>
            </a:r>
            <a:r>
              <a:rPr lang="en-US" b="0" dirty="0"/>
              <a:t>, and what </a:t>
            </a:r>
            <a:r>
              <a:rPr lang="en-US" b="1" dirty="0"/>
              <a:t>sentences are most important in a review.</a:t>
            </a:r>
          </a:p>
          <a:p>
            <a:endParaRPr lang="en-US" noProof="0" dirty="0"/>
          </a:p>
          <a:p>
            <a:r>
              <a:rPr lang="en-US" noProof="0" dirty="0"/>
              <a:t>Thus, the challenge is to aggregate the data in the review in a way that allows us to predict the </a:t>
            </a:r>
            <a:r>
              <a:rPr lang="en-US" b="1" noProof="0" dirty="0"/>
              <a:t>review’s overall polarity</a:t>
            </a:r>
            <a:r>
              <a:rPr lang="en-US" noProof="0" dirty="0"/>
              <a:t>, which is what the sentiment analysis module is trained to do.</a:t>
            </a:r>
          </a:p>
          <a:p>
            <a:endParaRPr lang="en-US" b="1"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16</a:t>
            </a:fld>
            <a:endParaRPr lang="fr-FR"/>
          </a:p>
        </p:txBody>
      </p:sp>
    </p:spTree>
    <p:extLst>
      <p:ext uri="{BB962C8B-B14F-4D97-AF65-F5344CB8AC3E}">
        <p14:creationId xmlns:p14="http://schemas.microsoft.com/office/powerpoint/2010/main" val="1937514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We handle this problem by using an </a:t>
            </a:r>
            <a:r>
              <a:rPr lang="en-US" b="1" noProof="0" dirty="0"/>
              <a:t>attention mechanism </a:t>
            </a:r>
            <a:r>
              <a:rPr lang="en-US" noProof="0" dirty="0"/>
              <a:t>like Yang et al: with two sequential Recurrent Bidirectional Attentive modules, or RBA, which we describe in detail in the following slide.</a:t>
            </a:r>
          </a:p>
          <a:p>
            <a:endParaRPr lang="en-US" noProof="0" dirty="0"/>
          </a:p>
          <a:p>
            <a:r>
              <a:rPr lang="en-US" noProof="0" dirty="0"/>
              <a:t>The first RBA aggregates the words of a sentence into a </a:t>
            </a:r>
            <a:r>
              <a:rPr lang="en-US" b="1" noProof="0" dirty="0"/>
              <a:t>representation of this sentence,</a:t>
            </a:r>
            <a:r>
              <a:rPr lang="en-US" noProof="0" dirty="0"/>
              <a:t> </a:t>
            </a:r>
            <a:r>
              <a:rPr lang="en-US" noProof="0" dirty="0" err="1"/>
              <a:t>z_s</a:t>
            </a:r>
            <a:r>
              <a:rPr lang="en-US" noProof="0" dirty="0"/>
              <a:t>, which is in turn fed to the sentence-level RBA and </a:t>
            </a:r>
            <a:r>
              <a:rPr lang="en-US" b="1" noProof="0" dirty="0"/>
              <a:t>aggregated to form the final review representation</a:t>
            </a:r>
            <a:r>
              <a:rPr lang="en-US" noProof="0" dirty="0"/>
              <a:t>, </a:t>
            </a:r>
            <a:r>
              <a:rPr lang="en-US" noProof="0" dirty="0" err="1"/>
              <a:t>z_review</a:t>
            </a:r>
            <a:r>
              <a:rPr lang="en-US" noProof="0" dirty="0"/>
              <a:t>. </a:t>
            </a:r>
          </a:p>
          <a:p>
            <a:endParaRPr lang="en-US" noProof="0" dirty="0"/>
          </a:p>
          <a:p>
            <a:r>
              <a:rPr lang="en-US" noProof="0" dirty="0"/>
              <a:t>This whole module is then trained to optimize a </a:t>
            </a:r>
            <a:r>
              <a:rPr lang="en-US" b="1" noProof="0" dirty="0"/>
              <a:t>Negative Log Likelihood Loss </a:t>
            </a:r>
            <a:r>
              <a:rPr lang="en-US" noProof="0" dirty="0"/>
              <a:t>between the predicted rating and the actual rating. </a:t>
            </a:r>
          </a:p>
          <a:p>
            <a:r>
              <a:rPr lang="en-US" noProof="0" dirty="0"/>
              <a:t>Note that this </a:t>
            </a:r>
            <a:r>
              <a:rPr lang="en-US" b="1" noProof="0" dirty="0"/>
              <a:t>polarity prediction task </a:t>
            </a:r>
            <a:r>
              <a:rPr lang="en-US" noProof="0" dirty="0"/>
              <a:t>takes the form of a 5-class classification task.</a:t>
            </a:r>
          </a:p>
          <a:p>
            <a:r>
              <a:rPr lang="en-US" noProof="0" dirty="0"/>
              <a:t>Each corresponding to a </a:t>
            </a:r>
            <a:r>
              <a:rPr lang="en-US" b="1" noProof="0" dirty="0"/>
              <a:t>possible rating</a:t>
            </a:r>
            <a:r>
              <a:rPr lang="en-US" noProof="0" dirty="0"/>
              <a:t>, can be understood as the level of enthusiasm contained in the review. </a:t>
            </a:r>
          </a:p>
          <a:p>
            <a:endParaRPr lang="en-US" noProof="0" dirty="0"/>
          </a:p>
          <a:p>
            <a:r>
              <a:rPr lang="en-US" noProof="0" dirty="0"/>
              <a:t>Let us now dive into the RBA in details.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17</a:t>
            </a:fld>
            <a:endParaRPr lang="fr-FR"/>
          </a:p>
        </p:txBody>
      </p:sp>
    </p:spTree>
    <p:extLst>
      <p:ext uri="{BB962C8B-B14F-4D97-AF65-F5344CB8AC3E}">
        <p14:creationId xmlns:p14="http://schemas.microsoft.com/office/powerpoint/2010/main" val="101772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As its name indicates, the RBA module is composed of a </a:t>
            </a:r>
            <a:r>
              <a:rPr lang="en-US" b="1" noProof="0" dirty="0"/>
              <a:t>bi-directional recurrent cell </a:t>
            </a:r>
            <a:r>
              <a:rPr lang="en-US" noProof="0" dirty="0"/>
              <a:t>coupled to an </a:t>
            </a:r>
            <a:r>
              <a:rPr lang="en-US" b="1" noProof="0" dirty="0"/>
              <a:t>attention mechanism. </a:t>
            </a:r>
          </a:p>
          <a:p>
            <a:endParaRPr lang="en-US" noProof="0" dirty="0"/>
          </a:p>
          <a:p>
            <a:r>
              <a:rPr lang="en-US" noProof="0" dirty="0"/>
              <a:t>The sequence </a:t>
            </a:r>
            <a:r>
              <a:rPr lang="en-US" b="1" noProof="0" dirty="0"/>
              <a:t>is encoded from both sides </a:t>
            </a:r>
            <a:r>
              <a:rPr lang="en-US" noProof="0" dirty="0"/>
              <a:t>in order to capture </a:t>
            </a:r>
            <a:r>
              <a:rPr lang="en-US" b="1" noProof="0" dirty="0"/>
              <a:t>the intra sequence </a:t>
            </a:r>
            <a:r>
              <a:rPr lang="en-US" noProof="0" dirty="0"/>
              <a:t>information. </a:t>
            </a:r>
          </a:p>
          <a:p>
            <a:r>
              <a:rPr lang="en-US" noProof="0" dirty="0"/>
              <a:t>Bidirectional encoding is particularly useful when </a:t>
            </a:r>
            <a:r>
              <a:rPr lang="en-US" b="1" noProof="0" dirty="0"/>
              <a:t>the sequences are long</a:t>
            </a:r>
            <a:r>
              <a:rPr lang="en-US" noProof="0" dirty="0"/>
              <a:t>, because it prevents the forgetting of the sequence’s beginning.</a:t>
            </a:r>
          </a:p>
          <a:p>
            <a:endParaRPr lang="en-US" noProof="0" dirty="0"/>
          </a:p>
          <a:p>
            <a:r>
              <a:rPr lang="en-US" noProof="0" dirty="0"/>
              <a:t>The forward and backward annotations are then </a:t>
            </a:r>
            <a:r>
              <a:rPr lang="en-US" b="1" noProof="0" dirty="0"/>
              <a:t>concatenated</a:t>
            </a:r>
            <a:r>
              <a:rPr lang="en-US" noProof="0" dirty="0"/>
              <a:t> in a single vector, h.</a:t>
            </a:r>
          </a:p>
          <a:p>
            <a:endParaRPr lang="en-US" noProof="0" dirty="0"/>
          </a:p>
          <a:p>
            <a:r>
              <a:rPr lang="en-US" noProof="0" dirty="0"/>
              <a:t>This newly formed hidden state is then multiplied in a dot product with </a:t>
            </a:r>
            <a:r>
              <a:rPr lang="en-US" b="1" noProof="0" dirty="0"/>
              <a:t>a learned attention vector, </a:t>
            </a:r>
            <a:r>
              <a:rPr lang="en-US" noProof="0" dirty="0"/>
              <a:t>a.  </a:t>
            </a:r>
          </a:p>
          <a:p>
            <a:r>
              <a:rPr lang="en-US" b="0" noProof="0" dirty="0"/>
              <a:t>The results of this dot product is then passed into a </a:t>
            </a:r>
            <a:r>
              <a:rPr lang="en-US" b="1" noProof="0" dirty="0"/>
              <a:t>softmax</a:t>
            </a:r>
            <a:r>
              <a:rPr lang="en-US" b="0" noProof="0" dirty="0"/>
              <a:t> to obtain the </a:t>
            </a:r>
            <a:r>
              <a:rPr lang="en-US" b="1" noProof="0" dirty="0"/>
              <a:t>attention scores of each hidden state </a:t>
            </a:r>
            <a:r>
              <a:rPr lang="en-US" b="0" noProof="0" dirty="0"/>
              <a:t>in the final sentence representation </a:t>
            </a:r>
            <a:r>
              <a:rPr lang="en-US" b="0" noProof="0" dirty="0" err="1"/>
              <a:t>e_s</a:t>
            </a:r>
            <a:r>
              <a:rPr lang="en-US" b="0" noProof="0" dirty="0"/>
              <a:t>.</a:t>
            </a:r>
          </a:p>
          <a:p>
            <a:endParaRPr lang="en-US" b="0" noProof="0" dirty="0"/>
          </a:p>
          <a:p>
            <a:r>
              <a:rPr lang="en-US" b="0" noProof="0" dirty="0"/>
              <a:t>These equations are the main part of attention and can be understood as the way the </a:t>
            </a:r>
            <a:r>
              <a:rPr lang="en-US" b="1" noProof="0" dirty="0"/>
              <a:t>model learns to recognize important words </a:t>
            </a:r>
            <a:r>
              <a:rPr lang="en-US" b="0" noProof="0" dirty="0"/>
              <a:t>in the sentence.</a:t>
            </a:r>
          </a:p>
          <a:p>
            <a:endParaRPr lang="en-US" b="0" noProof="0" dirty="0"/>
          </a:p>
          <a:p>
            <a:r>
              <a:rPr lang="en-US" b="0" noProof="0" dirty="0"/>
              <a:t>This is the </a:t>
            </a:r>
            <a:r>
              <a:rPr lang="en-US" b="1" noProof="0" dirty="0"/>
              <a:t>classic</a:t>
            </a:r>
            <a:r>
              <a:rPr lang="en-US" b="0" noProof="0" dirty="0"/>
              <a:t> </a:t>
            </a:r>
            <a:r>
              <a:rPr lang="en-US" b="1" noProof="0" dirty="0"/>
              <a:t>way </a:t>
            </a:r>
            <a:r>
              <a:rPr lang="en-US" b="0" noProof="0" dirty="0"/>
              <a:t>to compute attention scores. </a:t>
            </a:r>
          </a:p>
          <a:p>
            <a:r>
              <a:rPr lang="en-US" b="0" noProof="0" dirty="0"/>
              <a:t>But the originality of our approach lies in our </a:t>
            </a:r>
            <a:r>
              <a:rPr lang="en-US" b="1" noProof="0" dirty="0"/>
              <a:t>personalized attention computation</a:t>
            </a:r>
            <a:r>
              <a:rPr lang="en-US" b="0" noProof="0"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18</a:t>
            </a:fld>
            <a:endParaRPr lang="fr-FR"/>
          </a:p>
        </p:txBody>
      </p:sp>
    </p:spTree>
    <p:extLst>
      <p:ext uri="{BB962C8B-B14F-4D97-AF65-F5344CB8AC3E}">
        <p14:creationId xmlns:p14="http://schemas.microsoft.com/office/powerpoint/2010/main" val="205369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decades, the rise of internet led to an </a:t>
            </a:r>
            <a:r>
              <a:rPr lang="en-US" b="1" dirty="0"/>
              <a:t>explosion of data </a:t>
            </a:r>
            <a:r>
              <a:rPr lang="en-US" dirty="0"/>
              <a:t>and online services:  movies on Netflix, stuff on amazon and so on.</a:t>
            </a:r>
          </a:p>
          <a:p>
            <a:endParaRPr lang="en-US" dirty="0"/>
          </a:p>
          <a:p>
            <a:r>
              <a:rPr lang="en-US" dirty="0"/>
              <a:t>Additionally, the number </a:t>
            </a:r>
            <a:r>
              <a:rPr lang="en-US" b="0" dirty="0"/>
              <a:t>of</a:t>
            </a:r>
            <a:r>
              <a:rPr lang="en-US" b="1" dirty="0"/>
              <a:t> interactions between users and those systems </a:t>
            </a:r>
            <a:r>
              <a:rPr lang="en-US" dirty="0"/>
              <a:t>keeps increasing, namely in the form of textual traces such as reviews.</a:t>
            </a:r>
          </a:p>
        </p:txBody>
      </p:sp>
      <p:sp>
        <p:nvSpPr>
          <p:cNvPr id="4" name="Slide Number Placeholder 3"/>
          <p:cNvSpPr>
            <a:spLocks noGrp="1"/>
          </p:cNvSpPr>
          <p:nvPr>
            <p:ph type="sldNum" sz="quarter" idx="5"/>
          </p:nvPr>
        </p:nvSpPr>
        <p:spPr/>
        <p:txBody>
          <a:bodyPr/>
          <a:lstStyle/>
          <a:p>
            <a:fld id="{DF6148AD-E0EA-F64C-9871-E2424F422EB0}" type="slidenum">
              <a:rPr lang="fr-FR" smtClean="0"/>
              <a:t>1</a:t>
            </a:fld>
            <a:endParaRPr lang="fr-FR"/>
          </a:p>
        </p:txBody>
      </p:sp>
    </p:spTree>
    <p:extLst>
      <p:ext uri="{BB962C8B-B14F-4D97-AF65-F5344CB8AC3E}">
        <p14:creationId xmlns:p14="http://schemas.microsoft.com/office/powerpoint/2010/main" val="624332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main idea of our approach to attention is that we want to refine our understanding of the user by modeling both a </a:t>
            </a:r>
            <a:r>
              <a:rPr lang="en-US" sz="1200" b="1" i="0" u="none" strike="noStrike" kern="1200" noProof="0" dirty="0">
                <a:solidFill>
                  <a:schemeClr val="tx1"/>
                </a:solidFill>
                <a:effectLst/>
                <a:latin typeface="+mn-lt"/>
                <a:ea typeface="+mn-ea"/>
                <a:cs typeface="+mn-cs"/>
              </a:rPr>
              <a:t>general attention component</a:t>
            </a:r>
            <a:r>
              <a:rPr lang="en-US" sz="1200" b="0" i="0" u="none" strike="noStrike" kern="1200" noProof="0" dirty="0">
                <a:solidFill>
                  <a:schemeClr val="tx1"/>
                </a:solidFill>
                <a:effectLst/>
                <a:latin typeface="+mn-lt"/>
                <a:ea typeface="+mn-ea"/>
                <a:cs typeface="+mn-cs"/>
              </a:rPr>
              <a:t>, relative to the language used in the reviews, and </a:t>
            </a:r>
            <a:r>
              <a:rPr lang="en-US" sz="1200" b="1" i="0" u="none" strike="noStrike" kern="1200" noProof="0" dirty="0">
                <a:solidFill>
                  <a:schemeClr val="tx1"/>
                </a:solidFill>
                <a:effectLst/>
                <a:latin typeface="+mn-lt"/>
                <a:ea typeface="+mn-ea"/>
                <a:cs typeface="+mn-cs"/>
              </a:rPr>
              <a:t>a personalized attention component</a:t>
            </a:r>
            <a:r>
              <a:rPr lang="en-US" sz="1200" b="0" i="0" u="none" strike="noStrike" kern="1200" noProof="0" dirty="0">
                <a:solidFill>
                  <a:schemeClr val="tx1"/>
                </a:solidFill>
                <a:effectLst/>
                <a:latin typeface="+mn-lt"/>
                <a:ea typeface="+mn-ea"/>
                <a:cs typeface="+mn-cs"/>
              </a:rPr>
              <a:t>, computed from the </a:t>
            </a:r>
            <a:r>
              <a:rPr lang="en-US" sz="1200" b="1" i="0" u="none" strike="noStrike" kern="1200" noProof="0" dirty="0">
                <a:solidFill>
                  <a:schemeClr val="tx1"/>
                </a:solidFill>
                <a:effectLst/>
                <a:latin typeface="+mn-lt"/>
                <a:ea typeface="+mn-ea"/>
                <a:cs typeface="+mn-cs"/>
              </a:rPr>
              <a:t>interaction</a:t>
            </a:r>
            <a:r>
              <a:rPr lang="en-US" sz="1200" b="0" i="0" u="none" strike="noStrike" kern="1200" noProof="0" dirty="0">
                <a:solidFill>
                  <a:schemeClr val="tx1"/>
                </a:solidFill>
                <a:effectLst/>
                <a:latin typeface="+mn-lt"/>
                <a:ea typeface="+mn-ea"/>
                <a:cs typeface="+mn-cs"/>
              </a:rPr>
              <a:t> between the user and the target item.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global component of this attention, </a:t>
            </a:r>
            <a:r>
              <a:rPr lang="en-US" sz="1200" b="0" i="0" u="none" strike="noStrike" kern="1200" noProof="0" dirty="0" err="1">
                <a:solidFill>
                  <a:schemeClr val="tx1"/>
                </a:solidFill>
                <a:effectLst/>
                <a:latin typeface="+mn-lt"/>
                <a:ea typeface="+mn-ea"/>
                <a:cs typeface="+mn-cs"/>
              </a:rPr>
              <a:t>a_g</a:t>
            </a:r>
            <a:r>
              <a:rPr lang="en-US" sz="1200" b="0" i="0" u="none" strike="noStrike" kern="1200" noProof="0" dirty="0">
                <a:solidFill>
                  <a:schemeClr val="tx1"/>
                </a:solidFill>
                <a:effectLst/>
                <a:latin typeface="+mn-lt"/>
                <a:ea typeface="+mn-ea"/>
                <a:cs typeface="+mn-cs"/>
              </a:rPr>
              <a:t>, is computed from </a:t>
            </a:r>
            <a:r>
              <a:rPr lang="en-US" sz="1200" b="1" i="0" u="none" strike="noStrike" kern="1200" noProof="0" dirty="0">
                <a:solidFill>
                  <a:schemeClr val="tx1"/>
                </a:solidFill>
                <a:effectLst/>
                <a:latin typeface="+mn-lt"/>
                <a:ea typeface="+mn-ea"/>
                <a:cs typeface="+mn-cs"/>
              </a:rPr>
              <a:t>the review’s elements,</a:t>
            </a:r>
            <a:r>
              <a:rPr lang="en-US" sz="1200" b="0" i="0" u="none" strike="noStrike" kern="1200" noProof="0" dirty="0">
                <a:solidFill>
                  <a:schemeClr val="tx1"/>
                </a:solidFill>
                <a:effectLst/>
                <a:latin typeface="+mn-lt"/>
                <a:ea typeface="+mn-ea"/>
                <a:cs typeface="+mn-cs"/>
              </a:rPr>
              <a:t> similarly to the previous slide.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It represents what elements of the sequence are the </a:t>
            </a:r>
            <a:r>
              <a:rPr lang="en-US" sz="1200" b="1" i="0" u="none" strike="noStrike" kern="1200" noProof="0" dirty="0">
                <a:solidFill>
                  <a:schemeClr val="tx1"/>
                </a:solidFill>
                <a:effectLst/>
                <a:latin typeface="+mn-lt"/>
                <a:ea typeface="+mn-ea"/>
                <a:cs typeface="+mn-cs"/>
              </a:rPr>
              <a:t>most important from a general language </a:t>
            </a:r>
            <a:r>
              <a:rPr lang="en-US" sz="1200" b="0" i="0" u="none" strike="noStrike" kern="1200" noProof="0" dirty="0">
                <a:solidFill>
                  <a:schemeClr val="tx1"/>
                </a:solidFill>
                <a:effectLst/>
                <a:latin typeface="+mn-lt"/>
                <a:ea typeface="+mn-ea"/>
                <a:cs typeface="+mn-cs"/>
              </a:rPr>
              <a:t>point of view.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In the next slides we will present some attention visualization that show that this </a:t>
            </a:r>
            <a:r>
              <a:rPr lang="en-US" sz="1200" b="1" i="0" u="none" strike="noStrike" kern="1200" noProof="0" dirty="0">
                <a:solidFill>
                  <a:schemeClr val="tx1"/>
                </a:solidFill>
                <a:effectLst/>
                <a:latin typeface="+mn-lt"/>
                <a:ea typeface="+mn-ea"/>
                <a:cs typeface="+mn-cs"/>
              </a:rPr>
              <a:t>generalist component highlight opinion terms </a:t>
            </a:r>
            <a:r>
              <a:rPr lang="en-US" sz="1200" b="0" i="0" u="none" strike="noStrike" kern="1200" noProof="0" dirty="0">
                <a:solidFill>
                  <a:schemeClr val="tx1"/>
                </a:solidFill>
                <a:effectLst/>
                <a:latin typeface="+mn-lt"/>
                <a:ea typeface="+mn-ea"/>
                <a:cs typeface="+mn-cs"/>
              </a:rPr>
              <a:t>like “great”, “best”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19</a:t>
            </a:fld>
            <a:endParaRPr lang="fr-FR"/>
          </a:p>
        </p:txBody>
      </p:sp>
    </p:spTree>
    <p:extLst>
      <p:ext uri="{BB962C8B-B14F-4D97-AF65-F5344CB8AC3E}">
        <p14:creationId xmlns:p14="http://schemas.microsoft.com/office/powerpoint/2010/main" val="498852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Then comes the </a:t>
            </a:r>
            <a:r>
              <a:rPr lang="en-US" sz="1200" b="1" i="0" u="none" strike="noStrike" kern="1200" noProof="0" dirty="0">
                <a:solidFill>
                  <a:schemeClr val="tx1"/>
                </a:solidFill>
                <a:effectLst/>
                <a:latin typeface="+mn-lt"/>
                <a:ea typeface="+mn-ea"/>
                <a:cs typeface="+mn-cs"/>
              </a:rPr>
              <a:t>personalized</a:t>
            </a:r>
            <a:r>
              <a:rPr lang="en-US" sz="1200" b="0" i="0" u="none" strike="noStrike" kern="1200" noProof="0" dirty="0">
                <a:solidFill>
                  <a:schemeClr val="tx1"/>
                </a:solidFill>
                <a:effectLst/>
                <a:latin typeface="+mn-lt"/>
                <a:ea typeface="+mn-ea"/>
                <a:cs typeface="+mn-cs"/>
              </a:rPr>
              <a:t> attention, denoted </a:t>
            </a:r>
            <a:r>
              <a:rPr lang="en-US" sz="1200" b="0" i="0" u="none" strike="noStrike" kern="1200" noProof="0" dirty="0" err="1">
                <a:solidFill>
                  <a:schemeClr val="tx1"/>
                </a:solidFill>
                <a:effectLst/>
                <a:latin typeface="+mn-lt"/>
                <a:ea typeface="+mn-ea"/>
                <a:cs typeface="+mn-cs"/>
              </a:rPr>
              <a:t>a_u,i</a:t>
            </a:r>
            <a:r>
              <a:rPr lang="en-US" sz="1200" b="0" i="0" u="none" strike="noStrike" kern="1200" noProof="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This component is computed from the </a:t>
            </a:r>
            <a:r>
              <a:rPr lang="en-US" sz="1200" b="1" i="0" u="none" strike="noStrike" kern="1200" noProof="0" dirty="0">
                <a:solidFill>
                  <a:schemeClr val="tx1"/>
                </a:solidFill>
                <a:effectLst/>
                <a:latin typeface="+mn-lt"/>
                <a:ea typeface="+mn-ea"/>
                <a:cs typeface="+mn-cs"/>
              </a:rPr>
              <a:t>user and item profiles </a:t>
            </a:r>
            <a:r>
              <a:rPr lang="en-US" sz="1200" b="0" i="0" u="none" strike="noStrike" kern="1200" noProof="0" dirty="0">
                <a:solidFill>
                  <a:schemeClr val="tx1"/>
                </a:solidFill>
                <a:effectLst/>
                <a:latin typeface="+mn-lt"/>
                <a:ea typeface="+mn-ea"/>
                <a:cs typeface="+mn-cs"/>
              </a:rPr>
              <a:t>in the recommendation part of the HRAN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user and item profiles are </a:t>
            </a:r>
            <a:r>
              <a:rPr lang="en-US" sz="1200" b="1" i="0" u="none" strike="noStrike" kern="1200" noProof="0" dirty="0">
                <a:solidFill>
                  <a:schemeClr val="tx1"/>
                </a:solidFill>
                <a:effectLst/>
                <a:latin typeface="+mn-lt"/>
                <a:ea typeface="+mn-ea"/>
                <a:cs typeface="+mn-cs"/>
              </a:rPr>
              <a:t>concatenated</a:t>
            </a:r>
            <a:r>
              <a:rPr lang="en-US" sz="1200" b="0" i="0" u="none" strike="noStrike" kern="1200" noProof="0" dirty="0">
                <a:solidFill>
                  <a:schemeClr val="tx1"/>
                </a:solidFill>
                <a:effectLst/>
                <a:latin typeface="+mn-lt"/>
                <a:ea typeface="+mn-ea"/>
                <a:cs typeface="+mn-cs"/>
              </a:rPr>
              <a:t> into a vector L, that is itself projected into the space of the </a:t>
            </a:r>
            <a:r>
              <a:rPr lang="en-US" sz="1200" b="1" i="0" u="none" strike="noStrike" kern="1200" noProof="0" dirty="0">
                <a:solidFill>
                  <a:schemeClr val="tx1"/>
                </a:solidFill>
                <a:effectLst/>
                <a:latin typeface="+mn-lt"/>
                <a:ea typeface="+mn-ea"/>
                <a:cs typeface="+mn-cs"/>
              </a:rPr>
              <a:t>global attention vector </a:t>
            </a:r>
            <a:r>
              <a:rPr lang="en-US" sz="1200" b="0" i="0" u="none" strike="noStrike" kern="1200" noProof="0" dirty="0">
                <a:solidFill>
                  <a:schemeClr val="tx1"/>
                </a:solidFill>
                <a:effectLst/>
                <a:latin typeface="+mn-lt"/>
                <a:ea typeface="+mn-ea"/>
                <a:cs typeface="+mn-cs"/>
              </a:rPr>
              <a:t>via a matrix W and a bias 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20</a:t>
            </a:fld>
            <a:endParaRPr lang="fr-FR"/>
          </a:p>
        </p:txBody>
      </p:sp>
    </p:spTree>
    <p:extLst>
      <p:ext uri="{BB962C8B-B14F-4D97-AF65-F5344CB8AC3E}">
        <p14:creationId xmlns:p14="http://schemas.microsoft.com/office/powerpoint/2010/main" val="3778464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two components are then </a:t>
            </a:r>
            <a:r>
              <a:rPr lang="en-US" sz="1200" b="1" i="0" u="none" strike="noStrike" kern="1200" noProof="0" dirty="0">
                <a:solidFill>
                  <a:schemeClr val="tx1"/>
                </a:solidFill>
                <a:effectLst/>
                <a:latin typeface="+mn-lt"/>
                <a:ea typeface="+mn-ea"/>
                <a:cs typeface="+mn-cs"/>
              </a:rPr>
              <a:t>added</a:t>
            </a:r>
            <a:r>
              <a:rPr lang="en-US" sz="1200" b="0" i="0" u="none" strike="noStrike" kern="1200" noProof="0" dirty="0">
                <a:solidFill>
                  <a:schemeClr val="tx1"/>
                </a:solidFill>
                <a:effectLst/>
                <a:latin typeface="+mn-lt"/>
                <a:ea typeface="+mn-ea"/>
                <a:cs typeface="+mn-cs"/>
              </a:rPr>
              <a:t>, and the final attention vector is then </a:t>
            </a:r>
            <a:r>
              <a:rPr lang="en-US" sz="1200" b="1" i="0" u="none" strike="noStrike" kern="1200" noProof="0" dirty="0">
                <a:solidFill>
                  <a:schemeClr val="tx1"/>
                </a:solidFill>
                <a:effectLst/>
                <a:latin typeface="+mn-lt"/>
                <a:ea typeface="+mn-ea"/>
                <a:cs typeface="+mn-cs"/>
              </a:rPr>
              <a:t>smoothed</a:t>
            </a:r>
            <a:r>
              <a:rPr lang="en-US" sz="1200" b="0" i="0" u="none" strike="noStrike" kern="1200" noProof="0" dirty="0">
                <a:solidFill>
                  <a:schemeClr val="tx1"/>
                </a:solidFill>
                <a:effectLst/>
                <a:latin typeface="+mn-lt"/>
                <a:ea typeface="+mn-ea"/>
                <a:cs typeface="+mn-cs"/>
              </a:rPr>
              <a:t> with a hyperbolic </a:t>
            </a:r>
            <a:r>
              <a:rPr lang="en-US" sz="1200" b="0" i="0" u="none" strike="noStrike" kern="1200" noProof="0" dirty="0" err="1">
                <a:solidFill>
                  <a:schemeClr val="tx1"/>
                </a:solidFill>
                <a:effectLst/>
                <a:latin typeface="+mn-lt"/>
                <a:ea typeface="+mn-ea"/>
                <a:cs typeface="+mn-cs"/>
              </a:rPr>
              <a:t>tangeant</a:t>
            </a:r>
            <a:r>
              <a:rPr lang="en-US" sz="1200" b="0" i="0" u="none" strike="noStrike" kern="1200" noProof="0" dirty="0">
                <a:solidFill>
                  <a:schemeClr val="tx1"/>
                </a:solidFill>
                <a:effectLst/>
                <a:latin typeface="+mn-lt"/>
                <a:ea typeface="+mn-ea"/>
                <a:cs typeface="+mn-cs"/>
              </a:rPr>
              <a:t> to be bounded between -1 and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final sequence representation,</a:t>
            </a:r>
            <a:r>
              <a:rPr lang="en-US" sz="1200" b="1" i="0" u="none" strike="noStrike" kern="1200" noProof="0" dirty="0">
                <a:solidFill>
                  <a:schemeClr val="tx1"/>
                </a:solidFill>
                <a:effectLst/>
                <a:latin typeface="+mn-lt"/>
                <a:ea typeface="+mn-ea"/>
                <a:cs typeface="+mn-cs"/>
              </a:rPr>
              <a:t> </a:t>
            </a:r>
            <a:r>
              <a:rPr lang="en-US" sz="1200" b="1" i="0" u="none" strike="noStrike" kern="1200" noProof="0" dirty="0" err="1">
                <a:solidFill>
                  <a:schemeClr val="tx1"/>
                </a:solidFill>
                <a:effectLst/>
                <a:latin typeface="+mn-lt"/>
                <a:ea typeface="+mn-ea"/>
                <a:cs typeface="+mn-cs"/>
              </a:rPr>
              <a:t>e_s</a:t>
            </a:r>
            <a:r>
              <a:rPr lang="en-US" sz="1200" b="0" i="0" u="none" strike="noStrike" kern="1200" noProof="0" dirty="0">
                <a:solidFill>
                  <a:schemeClr val="tx1"/>
                </a:solidFill>
                <a:effectLst/>
                <a:latin typeface="+mn-lt"/>
                <a:ea typeface="+mn-ea"/>
                <a:cs typeface="+mn-cs"/>
              </a:rPr>
              <a:t>, is then computed with this attention vector, that accounts for </a:t>
            </a:r>
            <a:r>
              <a:rPr lang="en-US" sz="1200" b="1" i="0" u="none" strike="noStrike" kern="1200" noProof="0" dirty="0">
                <a:solidFill>
                  <a:schemeClr val="tx1"/>
                </a:solidFill>
                <a:effectLst/>
                <a:latin typeface="+mn-lt"/>
                <a:ea typeface="+mn-ea"/>
                <a:cs typeface="+mn-cs"/>
              </a:rPr>
              <a:t>both</a:t>
            </a:r>
            <a:r>
              <a:rPr lang="en-US" sz="1200" b="0" i="0" u="none" strike="noStrike" kern="1200" noProof="0" dirty="0">
                <a:solidFill>
                  <a:schemeClr val="tx1"/>
                </a:solidFill>
                <a:effectLst/>
                <a:latin typeface="+mn-lt"/>
                <a:ea typeface="+mn-ea"/>
                <a:cs typeface="+mn-cs"/>
              </a:rPr>
              <a:t> the generalist and the personalized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21</a:t>
            </a:fld>
            <a:endParaRPr lang="fr-FR"/>
          </a:p>
        </p:txBody>
      </p:sp>
    </p:spTree>
    <p:extLst>
      <p:ext uri="{BB962C8B-B14F-4D97-AF65-F5344CB8AC3E}">
        <p14:creationId xmlns:p14="http://schemas.microsoft.com/office/powerpoint/2010/main" val="3124552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Since the reviews contain </a:t>
            </a:r>
            <a:r>
              <a:rPr lang="en-US" b="1" noProof="0" dirty="0"/>
              <a:t>inherently hierarchical information</a:t>
            </a:r>
            <a:r>
              <a:rPr lang="en-US" noProof="0" dirty="0"/>
              <a:t>, our model too has to be hierarchical.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Therefore, the attention computation we just described takes place at </a:t>
            </a:r>
            <a:r>
              <a:rPr lang="en-US" b="1" noProof="0" dirty="0"/>
              <a:t>both the word and the sentence level</a:t>
            </a:r>
            <a:r>
              <a:rPr lang="en-US" noProof="0" dirty="0"/>
              <a:t>, in order to obtain a representation of the whole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In this architecture, the attention mechanism addresses </a:t>
            </a:r>
            <a:r>
              <a:rPr lang="en-US" b="1" noProof="0" dirty="0"/>
              <a:t>many problems</a:t>
            </a:r>
            <a:r>
              <a:rPr lang="en-US" noProof="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acts as a </a:t>
            </a:r>
            <a:r>
              <a:rPr lang="en-US" b="1" noProof="0" dirty="0"/>
              <a:t>regularization</a:t>
            </a:r>
            <a:r>
              <a:rPr lang="en-US" noProof="0" dirty="0"/>
              <a:t>, provides a </a:t>
            </a:r>
            <a:r>
              <a:rPr lang="en-US" b="1" noProof="0" dirty="0"/>
              <a:t>personalized aggregation method</a:t>
            </a:r>
            <a:r>
              <a:rPr lang="en-US" noProof="0" dirty="0"/>
              <a:t> and it also allows us to present </a:t>
            </a:r>
            <a:r>
              <a:rPr lang="en-US" b="1" noProof="0" dirty="0"/>
              <a:t>qualitative analysis </a:t>
            </a:r>
            <a:r>
              <a:rPr lang="en-US" noProof="0" dirty="0"/>
              <a:t>of our results by showing which words and sentences were most determinant in the input.</a:t>
            </a:r>
          </a:p>
          <a:p>
            <a:endParaRPr lang="fr-FR" dirty="0"/>
          </a:p>
          <a:p>
            <a:r>
              <a:rPr lang="en-US" noProof="0" dirty="0"/>
              <a:t>This hierarchical attention mechanism also proved to be decisive in the process of </a:t>
            </a:r>
            <a:r>
              <a:rPr lang="en-US" b="1" noProof="0" dirty="0"/>
              <a:t>sentiment analysis: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1" u="none" strike="noStrike" kern="1200" dirty="0">
              <a:solidFill>
                <a:srgbClr val="C00000"/>
              </a:solidFill>
              <a:effectLst/>
              <a:highlight>
                <a:srgbClr val="FFFF00"/>
              </a:highligh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22</a:t>
            </a:fld>
            <a:endParaRPr lang="fr-FR"/>
          </a:p>
        </p:txBody>
      </p:sp>
    </p:spTree>
    <p:extLst>
      <p:ext uri="{BB962C8B-B14F-4D97-AF65-F5344CB8AC3E}">
        <p14:creationId xmlns:p14="http://schemas.microsoft.com/office/powerpoint/2010/main" val="865036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i="0" dirty="0"/>
              <a:t>This table reports the </a:t>
            </a:r>
            <a:r>
              <a:rPr lang="en-US" b="1" i="0" dirty="0"/>
              <a:t>accuracy metric</a:t>
            </a:r>
            <a:r>
              <a:rPr lang="en-US" i="0" dirty="0"/>
              <a:t> on the </a:t>
            </a:r>
            <a:r>
              <a:rPr lang="en-US" b="1" i="0" dirty="0"/>
              <a:t>sentiment analysis task, </a:t>
            </a:r>
            <a:r>
              <a:rPr lang="en-US" b="0" i="0" dirty="0"/>
              <a:t>formulated</a:t>
            </a:r>
            <a:r>
              <a:rPr lang="en-US" b="1" i="0" dirty="0"/>
              <a:t> </a:t>
            </a:r>
            <a:r>
              <a:rPr lang="en-US" b="0" i="0" dirty="0"/>
              <a:t>as a </a:t>
            </a:r>
            <a:r>
              <a:rPr lang="en-US" b="1" i="0" dirty="0"/>
              <a:t>5-class classification problem.</a:t>
            </a:r>
          </a:p>
          <a:p>
            <a:endParaRPr lang="en-US" i="0" dirty="0"/>
          </a:p>
          <a:p>
            <a:r>
              <a:rPr lang="en-US" i="0" dirty="0"/>
              <a:t>As you can see, the FastText classifier falls behind every other models, that are </a:t>
            </a:r>
            <a:r>
              <a:rPr lang="en-US" b="1" i="0" dirty="0"/>
              <a:t>all hierarchical </a:t>
            </a:r>
            <a:r>
              <a:rPr lang="en-US" i="0" dirty="0"/>
              <a:t>and contain an </a:t>
            </a:r>
            <a:r>
              <a:rPr lang="en-US" b="1" i="0" dirty="0"/>
              <a:t>attention mechanism.</a:t>
            </a:r>
          </a:p>
          <a:p>
            <a:endParaRPr lang="en-US" i="0" dirty="0"/>
          </a:p>
          <a:p>
            <a:r>
              <a:rPr lang="en-US" i="0" dirty="0"/>
              <a:t>Among those models, we can see that those that explicitly model </a:t>
            </a:r>
            <a:r>
              <a:rPr lang="en-US" b="1" i="0" dirty="0"/>
              <a:t>the user/item biases </a:t>
            </a:r>
            <a:r>
              <a:rPr lang="en-US" i="0" dirty="0"/>
              <a:t>(that is to say NSUPA and HRAN) outperform the HAN model that do not.</a:t>
            </a:r>
          </a:p>
          <a:p>
            <a:endParaRPr lang="en-US" i="0" dirty="0"/>
          </a:p>
          <a:p>
            <a:r>
              <a:rPr lang="en-US" i="0" dirty="0"/>
              <a:t>In the end, our model, HRAN, is </a:t>
            </a:r>
            <a:r>
              <a:rPr lang="en-US" b="1" i="0" dirty="0"/>
              <a:t>competitive</a:t>
            </a:r>
            <a:r>
              <a:rPr lang="en-US" i="0" dirty="0"/>
              <a:t> with NSUPA, which is an extension of the HAN model. </a:t>
            </a:r>
          </a:p>
          <a:p>
            <a:endParaRPr lang="en-US" i="0" dirty="0"/>
          </a:p>
          <a:p>
            <a:r>
              <a:rPr lang="en-US" i="0" dirty="0"/>
              <a:t>That was our goal: it allows us to transfer the </a:t>
            </a:r>
            <a:r>
              <a:rPr lang="en-US" b="1" i="0" dirty="0"/>
              <a:t>relevant information </a:t>
            </a:r>
            <a:r>
              <a:rPr lang="en-US" i="0" dirty="0"/>
              <a:t>to the </a:t>
            </a:r>
            <a:r>
              <a:rPr lang="en-US" b="1" i="0" dirty="0"/>
              <a:t>recommendation profiles.</a:t>
            </a:r>
          </a:p>
          <a:p>
            <a:endParaRPr lang="en-US" i="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23</a:t>
            </a:fld>
            <a:endParaRPr lang="fr-FR"/>
          </a:p>
        </p:txBody>
      </p:sp>
    </p:spTree>
    <p:extLst>
      <p:ext uri="{BB962C8B-B14F-4D97-AF65-F5344CB8AC3E}">
        <p14:creationId xmlns:p14="http://schemas.microsoft.com/office/powerpoint/2010/main" val="3914345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Here’s the table reporting the </a:t>
            </a:r>
            <a:r>
              <a:rPr lang="fr-FR" sz="1200" b="0" i="0" kern="1200" dirty="0">
                <a:solidFill>
                  <a:schemeClr val="tx1"/>
                </a:solidFill>
                <a:effectLst/>
                <a:latin typeface="+mn-lt"/>
                <a:ea typeface="+mn-ea"/>
                <a:cs typeface="+mn-cs"/>
              </a:rPr>
              <a:t> </a:t>
            </a:r>
            <a:r>
              <a:rPr lang="fr-FR" sz="1200" b="1" i="0" kern="1200" dirty="0" err="1">
                <a:solidFill>
                  <a:schemeClr val="tx1"/>
                </a:solidFill>
                <a:effectLst/>
                <a:latin typeface="+mn-lt"/>
                <a:ea typeface="+mn-ea"/>
                <a:cs typeface="+mn-cs"/>
              </a:rPr>
              <a:t>root</a:t>
            </a:r>
            <a:r>
              <a:rPr lang="fr-FR" sz="1200" b="1" i="0" kern="1200" dirty="0">
                <a:solidFill>
                  <a:schemeClr val="tx1"/>
                </a:solidFill>
                <a:effectLst/>
                <a:latin typeface="+mn-lt"/>
                <a:ea typeface="+mn-ea"/>
                <a:cs typeface="+mn-cs"/>
              </a:rPr>
              <a:t>-</a:t>
            </a:r>
            <a:r>
              <a:rPr lang="fr-FR" sz="1200" b="1" i="0" kern="1200" dirty="0" err="1">
                <a:solidFill>
                  <a:schemeClr val="tx1"/>
                </a:solidFill>
                <a:effectLst/>
                <a:latin typeface="+mn-lt"/>
                <a:ea typeface="+mn-ea"/>
                <a:cs typeface="+mn-cs"/>
              </a:rPr>
              <a:t>mean</a:t>
            </a:r>
            <a:r>
              <a:rPr lang="fr-FR" sz="1200" b="1" i="0" kern="1200" dirty="0">
                <a:solidFill>
                  <a:schemeClr val="tx1"/>
                </a:solidFill>
                <a:effectLst/>
                <a:latin typeface="+mn-lt"/>
                <a:ea typeface="+mn-ea"/>
                <a:cs typeface="+mn-cs"/>
              </a:rPr>
              <a:t>-square </a:t>
            </a:r>
            <a:r>
              <a:rPr lang="fr-FR" sz="1200" b="1" i="0" kern="1200" dirty="0" err="1">
                <a:solidFill>
                  <a:schemeClr val="tx1"/>
                </a:solidFill>
                <a:effectLst/>
                <a:latin typeface="+mn-lt"/>
                <a:ea typeface="+mn-ea"/>
                <a:cs typeface="+mn-cs"/>
              </a:rPr>
              <a:t>error</a:t>
            </a:r>
            <a:r>
              <a:rPr lang="en-US" dirty="0"/>
              <a:t> metric on the rating prediction task. </a:t>
            </a:r>
          </a:p>
          <a:p>
            <a:r>
              <a:rPr lang="en-US" dirty="0"/>
              <a:t>We compare our model to </a:t>
            </a:r>
            <a:r>
              <a:rPr lang="en-US" b="1" dirty="0"/>
              <a:t>several baselines</a:t>
            </a:r>
            <a:r>
              <a:rPr lang="en-US" dirty="0"/>
              <a:t> and a </a:t>
            </a:r>
            <a:r>
              <a:rPr lang="en-US" b="1" dirty="0"/>
              <a:t>deep model</a:t>
            </a:r>
            <a:r>
              <a:rPr lang="en-US" dirty="0"/>
              <a:t>, TransNet.</a:t>
            </a:r>
          </a:p>
          <a:p>
            <a:endParaRPr lang="en-US" dirty="0"/>
          </a:p>
          <a:p>
            <a:r>
              <a:rPr lang="en-US" dirty="0"/>
              <a:t>(The comparison with the Mean and Offset mean baselines allow us to highlight the importance of deeper models.)</a:t>
            </a:r>
          </a:p>
          <a:p>
            <a:endParaRPr lang="en-US" dirty="0"/>
          </a:p>
          <a:p>
            <a:r>
              <a:rPr lang="en-US" dirty="0"/>
              <a:t>(The other two models highlight the importance of combining ratings to textual reviews).</a:t>
            </a:r>
          </a:p>
          <a:p>
            <a:r>
              <a:rPr lang="en-US" dirty="0"/>
              <a:t>The </a:t>
            </a:r>
            <a:r>
              <a:rPr lang="en-US" b="1" dirty="0"/>
              <a:t>Matrix Factorization, or MF,</a:t>
            </a:r>
            <a:r>
              <a:rPr lang="en-US" dirty="0"/>
              <a:t> learns to predict the </a:t>
            </a:r>
            <a:r>
              <a:rPr lang="en-US" b="1" dirty="0"/>
              <a:t>rating of user u on item I</a:t>
            </a:r>
            <a:r>
              <a:rPr lang="en-US" dirty="0"/>
              <a:t> using only the </a:t>
            </a:r>
            <a:r>
              <a:rPr lang="en-US" b="1" dirty="0"/>
              <a:t>rating-derived profiles of users and items</a:t>
            </a:r>
            <a:r>
              <a:rPr lang="en-US" dirty="0"/>
              <a:t>, with no regard for the reviews.</a:t>
            </a:r>
          </a:p>
          <a:p>
            <a:endParaRPr lang="en-US" dirty="0"/>
          </a:p>
          <a:p>
            <a:r>
              <a:rPr lang="en-US" dirty="0"/>
              <a:t>The TransNet takes the </a:t>
            </a:r>
            <a:r>
              <a:rPr lang="en-US" b="1" dirty="0"/>
              <a:t>opposite</a:t>
            </a:r>
            <a:r>
              <a:rPr lang="en-US" dirty="0"/>
              <a:t> approach as it learns to predict the </a:t>
            </a:r>
            <a:r>
              <a:rPr lang="en-US" b="1" dirty="0"/>
              <a:t>rating of user u on item i</a:t>
            </a:r>
            <a:r>
              <a:rPr lang="en-US" dirty="0"/>
              <a:t> using </a:t>
            </a:r>
            <a:r>
              <a:rPr lang="en-US" b="1" dirty="0"/>
              <a:t>only the textual reviews </a:t>
            </a:r>
            <a:r>
              <a:rPr lang="en-US" dirty="0"/>
              <a:t>as input. </a:t>
            </a:r>
          </a:p>
          <a:p>
            <a:r>
              <a:rPr lang="en-US" dirty="0"/>
              <a:t>More precisely, the TransNet model learns to approximate </a:t>
            </a:r>
            <a:r>
              <a:rPr lang="en-US" b="1" dirty="0"/>
              <a:t>the review of user u on item I </a:t>
            </a:r>
            <a:r>
              <a:rPr lang="en-US" dirty="0"/>
              <a:t>from all the reviews written by U and all the reviews written on I. </a:t>
            </a:r>
          </a:p>
          <a:p>
            <a:r>
              <a:rPr lang="en-US" dirty="0"/>
              <a:t>The approximation of review </a:t>
            </a:r>
            <a:r>
              <a:rPr lang="en-US" b="1" u="none" dirty="0" err="1"/>
              <a:t>u,i</a:t>
            </a:r>
            <a:r>
              <a:rPr lang="en-US" dirty="0"/>
              <a:t> is then fed into a MLP that outputs the rating associated to the review.</a:t>
            </a:r>
          </a:p>
          <a:p>
            <a:r>
              <a:rPr lang="en-US" dirty="0"/>
              <a:t>It is worth noticing that the TransNet model achieves </a:t>
            </a:r>
            <a:r>
              <a:rPr lang="en-US" b="1" dirty="0"/>
              <a:t>disappointing</a:t>
            </a:r>
            <a:r>
              <a:rPr lang="en-US" dirty="0"/>
              <a:t> </a:t>
            </a:r>
            <a:r>
              <a:rPr lang="en-US" b="1" dirty="0"/>
              <a:t>performances</a:t>
            </a:r>
            <a:r>
              <a:rPr lang="en-US" dirty="0"/>
              <a:t> on our datasets.</a:t>
            </a:r>
          </a:p>
          <a:p>
            <a:r>
              <a:rPr lang="en-US" dirty="0"/>
              <a:t>This can be explained by the fact that, since it relies </a:t>
            </a:r>
            <a:r>
              <a:rPr lang="en-US" b="1" dirty="0"/>
              <a:t>only on textual reviews</a:t>
            </a:r>
            <a:r>
              <a:rPr lang="en-US" dirty="0"/>
              <a:t>, it needs a </a:t>
            </a:r>
            <a:r>
              <a:rPr lang="en-US" b="1" dirty="0"/>
              <a:t>lot of data </a:t>
            </a:r>
            <a:r>
              <a:rPr lang="en-US" dirty="0"/>
              <a:t>in order to be competitive.</a:t>
            </a:r>
          </a:p>
          <a:p>
            <a:r>
              <a:rPr lang="en-US" dirty="0"/>
              <a:t>It is however an interesting </a:t>
            </a:r>
            <a:r>
              <a:rPr lang="en-US" b="1" dirty="0"/>
              <a:t>baseline </a:t>
            </a:r>
            <a:r>
              <a:rPr lang="en-US" dirty="0"/>
              <a:t>for our experiments because it’s an original approach on recommendation that showed </a:t>
            </a:r>
            <a:r>
              <a:rPr lang="en-US" b="1" dirty="0"/>
              <a:t>interesting results on larger datasets, </a:t>
            </a:r>
            <a:r>
              <a:rPr lang="en-US" b="0" dirty="0"/>
              <a:t>without using the most efficient data for this task: the interactions</a:t>
            </a:r>
            <a:r>
              <a:rPr lang="en-US" b="1" dirty="0"/>
              <a:t>.</a:t>
            </a:r>
            <a:r>
              <a:rPr lang="en-US" dirty="0"/>
              <a:t> </a:t>
            </a:r>
          </a:p>
          <a:p>
            <a:endParaRPr lang="en-US" dirty="0"/>
          </a:p>
          <a:p>
            <a:r>
              <a:rPr lang="en-US" dirty="0"/>
              <a:t>Both those models are outperformed by HRAN which combines </a:t>
            </a:r>
            <a:r>
              <a:rPr lang="en-US" b="1" dirty="0"/>
              <a:t>ratings to textual reviews </a:t>
            </a:r>
            <a:r>
              <a:rPr lang="en-US" dirty="0"/>
              <a:t>and uses them to compute a </a:t>
            </a:r>
            <a:r>
              <a:rPr lang="en-US" b="1" dirty="0"/>
              <a:t>global and a personalized attention score</a:t>
            </a:r>
            <a:r>
              <a:rPr lang="en-US" dirty="0"/>
              <a:t>.</a:t>
            </a:r>
          </a:p>
          <a:p>
            <a:r>
              <a:rPr lang="en-US"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24</a:t>
            </a:fld>
            <a:endParaRPr lang="fr-FR"/>
          </a:p>
        </p:txBody>
      </p:sp>
    </p:spTree>
    <p:extLst>
      <p:ext uri="{BB962C8B-B14F-4D97-AF65-F5344CB8AC3E}">
        <p14:creationId xmlns:p14="http://schemas.microsoft.com/office/powerpoint/2010/main" val="3230298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This slide shows examples of those attention scores.</a:t>
            </a:r>
          </a:p>
          <a:p>
            <a:endParaRPr lang="en-US" noProof="0" dirty="0"/>
          </a:p>
          <a:p>
            <a:r>
              <a:rPr lang="en-US" noProof="0" dirty="0"/>
              <a:t>Those visualizations were obtained by feeding the trained model every </a:t>
            </a:r>
            <a:r>
              <a:rPr lang="en-US" b="1" noProof="0" dirty="0"/>
              <a:t>triplet</a:t>
            </a:r>
            <a:r>
              <a:rPr lang="en-US" noProof="0" dirty="0"/>
              <a:t> of </a:t>
            </a:r>
            <a:r>
              <a:rPr lang="en-US" i="1" dirty="0">
                <a:solidFill>
                  <a:schemeClr val="tx2"/>
                </a:solidFill>
              </a:rPr>
              <a:t>(user, item, review</a:t>
            </a:r>
            <a:r>
              <a:rPr lang="en-US" i="0" dirty="0">
                <a:solidFill>
                  <a:schemeClr val="tx2"/>
                </a:solidFill>
              </a:rPr>
              <a:t>) in the video game dataset. </a:t>
            </a:r>
          </a:p>
          <a:p>
            <a:r>
              <a:rPr lang="en-US" i="0" dirty="0">
                <a:solidFill>
                  <a:schemeClr val="tx2"/>
                </a:solidFill>
              </a:rPr>
              <a:t>For each triplet, we retrieved the </a:t>
            </a:r>
            <a:r>
              <a:rPr lang="en-US" b="1" i="0" dirty="0">
                <a:solidFill>
                  <a:schemeClr val="tx2"/>
                </a:solidFill>
              </a:rPr>
              <a:t>argmax</a:t>
            </a:r>
            <a:r>
              <a:rPr lang="en-US" i="0" dirty="0">
                <a:solidFill>
                  <a:schemeClr val="tx2"/>
                </a:solidFill>
              </a:rPr>
              <a:t> of </a:t>
            </a:r>
            <a:r>
              <a:rPr lang="en-US" b="1" i="0" dirty="0">
                <a:solidFill>
                  <a:schemeClr val="tx2"/>
                </a:solidFill>
              </a:rPr>
              <a:t>the associated general and personalized attention vectors</a:t>
            </a:r>
            <a:r>
              <a:rPr lang="en-US" i="0" dirty="0">
                <a:solidFill>
                  <a:schemeClr val="tx2"/>
                </a:solidFill>
              </a:rPr>
              <a:t> and counted them. </a:t>
            </a:r>
          </a:p>
          <a:p>
            <a:r>
              <a:rPr lang="en-US" i="0" noProof="0" dirty="0">
                <a:solidFill>
                  <a:schemeClr val="tx2"/>
                </a:solidFill>
              </a:rPr>
              <a:t>The </a:t>
            </a:r>
            <a:r>
              <a:rPr lang="en-US" b="1" i="0" noProof="0" dirty="0">
                <a:solidFill>
                  <a:schemeClr val="tx2"/>
                </a:solidFill>
              </a:rPr>
              <a:t>bigger</a:t>
            </a:r>
            <a:r>
              <a:rPr lang="en-US" i="0" noProof="0" dirty="0">
                <a:solidFill>
                  <a:schemeClr val="tx2"/>
                </a:solidFill>
              </a:rPr>
              <a:t> the word in the wordcloud, the more often it was counted as the </a:t>
            </a:r>
            <a:r>
              <a:rPr lang="en-US" b="1" i="0" noProof="0" dirty="0">
                <a:solidFill>
                  <a:schemeClr val="tx2"/>
                </a:solidFill>
              </a:rPr>
              <a:t>argmax</a:t>
            </a:r>
            <a:r>
              <a:rPr lang="en-US" i="0" noProof="0" dirty="0">
                <a:solidFill>
                  <a:schemeClr val="tx2"/>
                </a:solidFill>
              </a:rPr>
              <a:t>.</a:t>
            </a:r>
          </a:p>
          <a:p>
            <a:endParaRPr lang="en-US" i="0" noProof="0" dirty="0">
              <a:solidFill>
                <a:schemeClr val="tx2"/>
              </a:solidFill>
            </a:endParaRPr>
          </a:p>
          <a:p>
            <a:r>
              <a:rPr lang="en-US" i="0" noProof="0" dirty="0">
                <a:solidFill>
                  <a:schemeClr val="tx2"/>
                </a:solidFill>
              </a:rPr>
              <a:t>On the left side are the words that are discriminant for the </a:t>
            </a:r>
            <a:r>
              <a:rPr lang="en-US" b="1" i="0" noProof="0" dirty="0">
                <a:solidFill>
                  <a:schemeClr val="tx2"/>
                </a:solidFill>
              </a:rPr>
              <a:t>generalist</a:t>
            </a:r>
            <a:r>
              <a:rPr lang="en-US" i="0" noProof="0" dirty="0">
                <a:solidFill>
                  <a:schemeClr val="tx2"/>
                </a:solidFill>
              </a:rPr>
              <a:t> </a:t>
            </a:r>
            <a:r>
              <a:rPr lang="en-US" b="1" i="0" noProof="0" dirty="0">
                <a:solidFill>
                  <a:schemeClr val="tx2"/>
                </a:solidFill>
              </a:rPr>
              <a:t>component</a:t>
            </a:r>
            <a:r>
              <a:rPr lang="en-US" i="0" noProof="0" dirty="0">
                <a:solidFill>
                  <a:schemeClr val="tx2"/>
                </a:solidFill>
              </a:rPr>
              <a:t> of the attention vector.</a:t>
            </a:r>
          </a:p>
          <a:p>
            <a:r>
              <a:rPr lang="en-US" i="0" noProof="0" dirty="0">
                <a:solidFill>
                  <a:schemeClr val="tx2"/>
                </a:solidFill>
              </a:rPr>
              <a:t>It mostly shows </a:t>
            </a:r>
            <a:r>
              <a:rPr lang="en-US" b="1" i="0" noProof="0" dirty="0">
                <a:solidFill>
                  <a:schemeClr val="tx2"/>
                </a:solidFill>
              </a:rPr>
              <a:t>positive opinion markers</a:t>
            </a:r>
            <a:r>
              <a:rPr lang="en-US" i="0" noProof="0" dirty="0">
                <a:solidFill>
                  <a:schemeClr val="tx2"/>
                </a:solidFill>
              </a:rPr>
              <a:t>, like “great” or ‘good’, as well as some words related to the dataset like “game”.</a:t>
            </a:r>
          </a:p>
          <a:p>
            <a:endParaRPr lang="en-US" i="0" noProof="0" dirty="0">
              <a:solidFill>
                <a:schemeClr val="tx2"/>
              </a:solidFill>
            </a:endParaRPr>
          </a:p>
          <a:p>
            <a:r>
              <a:rPr lang="en-US" i="0" noProof="0" dirty="0">
                <a:solidFill>
                  <a:schemeClr val="tx2"/>
                </a:solidFill>
              </a:rPr>
              <a:t>On the right side we can see the wordcloud of the </a:t>
            </a:r>
            <a:r>
              <a:rPr lang="en-US" b="1" i="0" noProof="0" dirty="0">
                <a:solidFill>
                  <a:schemeClr val="tx2"/>
                </a:solidFill>
              </a:rPr>
              <a:t>personalized attention vector</a:t>
            </a:r>
            <a:r>
              <a:rPr lang="en-US" i="0" noProof="0" dirty="0">
                <a:solidFill>
                  <a:schemeClr val="tx2"/>
                </a:solidFill>
              </a:rPr>
              <a:t>. </a:t>
            </a:r>
          </a:p>
          <a:p>
            <a:r>
              <a:rPr lang="en-US" i="0" noProof="0" dirty="0">
                <a:solidFill>
                  <a:schemeClr val="tx2"/>
                </a:solidFill>
              </a:rPr>
              <a:t>The words are much more specific to the</a:t>
            </a:r>
            <a:r>
              <a:rPr lang="en-US" b="1" i="0" noProof="0" dirty="0">
                <a:solidFill>
                  <a:schemeClr val="tx2"/>
                </a:solidFill>
              </a:rPr>
              <a:t> items’ characteristics</a:t>
            </a:r>
            <a:r>
              <a:rPr lang="en-US" i="0" noProof="0" dirty="0">
                <a:solidFill>
                  <a:schemeClr val="tx2"/>
                </a:solidFill>
              </a:rPr>
              <a:t>, like Zelda, Lara, medieval etc. </a:t>
            </a:r>
          </a:p>
          <a:p>
            <a:r>
              <a:rPr lang="en-US" i="0" noProof="0" dirty="0">
                <a:solidFill>
                  <a:schemeClr val="tx2"/>
                </a:solidFill>
              </a:rPr>
              <a:t>It is this </a:t>
            </a:r>
            <a:r>
              <a:rPr lang="en-US" b="1" i="0" noProof="0" dirty="0">
                <a:solidFill>
                  <a:schemeClr val="tx2"/>
                </a:solidFill>
              </a:rPr>
              <a:t>specific information </a:t>
            </a:r>
            <a:r>
              <a:rPr lang="en-US" i="0" noProof="0" dirty="0">
                <a:solidFill>
                  <a:schemeClr val="tx2"/>
                </a:solidFill>
              </a:rPr>
              <a:t>that allowed us to improve our </a:t>
            </a:r>
            <a:r>
              <a:rPr lang="en-US" b="1" i="0" noProof="0" dirty="0">
                <a:solidFill>
                  <a:schemeClr val="tx2"/>
                </a:solidFill>
              </a:rPr>
              <a:t>recommendation</a:t>
            </a:r>
            <a:r>
              <a:rPr lang="en-US" i="0" noProof="0" dirty="0">
                <a:solidFill>
                  <a:schemeClr val="tx2"/>
                </a:solidFill>
              </a:rPr>
              <a:t> </a:t>
            </a:r>
            <a:r>
              <a:rPr lang="en-US" b="1" i="0" noProof="0" dirty="0">
                <a:solidFill>
                  <a:schemeClr val="tx2"/>
                </a:solidFill>
              </a:rPr>
              <a:t>performances</a:t>
            </a:r>
            <a:r>
              <a:rPr lang="en-US" i="0" noProof="0" dirty="0">
                <a:solidFill>
                  <a:schemeClr val="tx2"/>
                </a:solidFill>
              </a:rPr>
              <a:t>.</a:t>
            </a:r>
          </a:p>
          <a:p>
            <a:endParaRPr lang="en-US" i="0" noProof="0" dirty="0">
              <a:solidFill>
                <a:schemeClr val="tx2"/>
              </a:solidFill>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25</a:t>
            </a:fld>
            <a:endParaRPr lang="fr-FR"/>
          </a:p>
        </p:txBody>
      </p:sp>
    </p:spTree>
    <p:extLst>
      <p:ext uri="{BB962C8B-B14F-4D97-AF65-F5344CB8AC3E}">
        <p14:creationId xmlns:p14="http://schemas.microsoft.com/office/powerpoint/2010/main" val="1112123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i="0" noProof="0" dirty="0"/>
              <a:t>We conducted </a:t>
            </a:r>
            <a:r>
              <a:rPr lang="en-US" b="1" i="0" noProof="0" dirty="0"/>
              <a:t>similar experiments </a:t>
            </a:r>
            <a:r>
              <a:rPr lang="en-US" i="0" noProof="0" dirty="0"/>
              <a:t>at the sentence-level. </a:t>
            </a:r>
          </a:p>
          <a:p>
            <a:endParaRPr lang="en-US" i="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noProof="0" dirty="0"/>
              <a:t>More precisely, we ran our </a:t>
            </a:r>
            <a:r>
              <a:rPr lang="en-US" b="1" i="0" noProof="0" dirty="0"/>
              <a:t>trained model</a:t>
            </a:r>
            <a:r>
              <a:rPr lang="en-US" i="0" noProof="0" dirty="0"/>
              <a:t> on a user-item pair, and we presented on this </a:t>
            </a:r>
            <a:r>
              <a:rPr lang="en-US" b="1" i="0" noProof="0" dirty="0"/>
              <a:t>slide several outputs of our model </a:t>
            </a:r>
            <a:r>
              <a:rPr lang="en-US" i="0" noProof="0" dirty="0"/>
              <a:t>(on the right) and we compare them to the actual review and score of the </a:t>
            </a:r>
            <a:r>
              <a:rPr lang="en-US" b="1" i="0" noProof="0" dirty="0"/>
              <a:t>current user </a:t>
            </a:r>
            <a:r>
              <a:rPr lang="en-US" i="0" noProof="0" dirty="0"/>
              <a:t>on the </a:t>
            </a:r>
            <a:r>
              <a:rPr lang="en-US" sz="1200" b="1" kern="1200" dirty="0">
                <a:solidFill>
                  <a:schemeClr val="tx1"/>
                </a:solidFill>
                <a:effectLst/>
                <a:latin typeface="+mn-lt"/>
                <a:ea typeface="+mn-ea"/>
                <a:cs typeface="+mn-cs"/>
              </a:rPr>
              <a:t>target</a:t>
            </a:r>
            <a:r>
              <a:rPr lang="en-US" b="1" i="0" noProof="0" dirty="0"/>
              <a:t> item </a:t>
            </a:r>
            <a:r>
              <a:rPr lang="en-US" i="0" noProof="0" dirty="0"/>
              <a:t>(on the left).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noProof="0" dirty="0"/>
              <a:t>Each review is </a:t>
            </a:r>
            <a:r>
              <a:rPr lang="en-US" b="1" i="0" noProof="0" dirty="0"/>
              <a:t>broken down</a:t>
            </a:r>
            <a:r>
              <a:rPr lang="en-US" i="0" noProof="0" dirty="0"/>
              <a:t> into individual sentences, each associated with their </a:t>
            </a:r>
            <a:r>
              <a:rPr lang="en-US" b="1" i="0" noProof="0" dirty="0"/>
              <a:t>attention score </a:t>
            </a:r>
            <a:r>
              <a:rPr lang="en-US" i="0" noProof="0" dirty="0"/>
              <a:t>in blue.</a:t>
            </a:r>
          </a:p>
          <a:p>
            <a:endParaRPr lang="en-US" i="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different outputs of our system are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predicted rating</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sentences</a:t>
            </a:r>
            <a:r>
              <a:rPr lang="en-US" sz="1200" kern="1200" dirty="0">
                <a:solidFill>
                  <a:schemeClr val="tx1"/>
                </a:solidFill>
                <a:effectLst/>
                <a:latin typeface="+mn-lt"/>
                <a:ea typeface="+mn-ea"/>
                <a:cs typeface="+mn-cs"/>
              </a:rPr>
              <a:t> we consider useful for the current user –</a:t>
            </a:r>
            <a:r>
              <a:rPr lang="en-US" sz="1200" b="1" kern="1200" dirty="0">
                <a:solidFill>
                  <a:schemeClr val="tx1"/>
                </a:solidFill>
                <a:effectLst/>
                <a:latin typeface="+mn-lt"/>
                <a:ea typeface="+mn-ea"/>
                <a:cs typeface="+mn-cs"/>
              </a:rPr>
              <a:t>extracted from the reviews </a:t>
            </a:r>
            <a:r>
              <a:rPr lang="en-US" sz="1200" kern="1200" dirty="0">
                <a:solidFill>
                  <a:schemeClr val="tx1"/>
                </a:solidFill>
                <a:effectLst/>
                <a:latin typeface="+mn-lt"/>
                <a:ea typeface="+mn-ea"/>
                <a:cs typeface="+mn-cs"/>
              </a:rPr>
              <a:t>on the target item–,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and the </a:t>
            </a:r>
            <a:r>
              <a:rPr lang="en-US" sz="1200" b="1" kern="1200" dirty="0">
                <a:solidFill>
                  <a:schemeClr val="tx1"/>
                </a:solidFill>
                <a:effectLst/>
                <a:latin typeface="+mn-lt"/>
                <a:ea typeface="+mn-ea"/>
                <a:cs typeface="+mn-cs"/>
              </a:rPr>
              <a:t>keywords</a:t>
            </a:r>
            <a:r>
              <a:rPr lang="en-US" sz="1200" kern="1200" dirty="0">
                <a:solidFill>
                  <a:schemeClr val="tx1"/>
                </a:solidFill>
                <a:effectLst/>
                <a:latin typeface="+mn-lt"/>
                <a:ea typeface="+mn-ea"/>
                <a:cs typeface="+mn-cs"/>
              </a:rPr>
              <a:t> associated with the target.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outputs represent an </a:t>
            </a:r>
            <a:r>
              <a:rPr lang="en-US" sz="1200" b="1" kern="1200" dirty="0">
                <a:solidFill>
                  <a:schemeClr val="tx1"/>
                </a:solidFill>
                <a:effectLst/>
                <a:latin typeface="+mn-lt"/>
                <a:ea typeface="+mn-ea"/>
                <a:cs typeface="+mn-cs"/>
              </a:rPr>
              <a:t>automated way </a:t>
            </a:r>
            <a:r>
              <a:rPr lang="en-US" sz="1200" kern="1200" dirty="0">
                <a:solidFill>
                  <a:schemeClr val="tx1"/>
                </a:solidFill>
                <a:effectLst/>
                <a:latin typeface="+mn-lt"/>
                <a:ea typeface="+mn-ea"/>
                <a:cs typeface="+mn-cs"/>
              </a:rPr>
              <a:t>to explain the </a:t>
            </a:r>
            <a:r>
              <a:rPr lang="en-US" sz="1200" b="1" kern="1200" dirty="0">
                <a:solidFill>
                  <a:schemeClr val="tx1"/>
                </a:solidFill>
                <a:effectLst/>
                <a:latin typeface="+mn-lt"/>
                <a:ea typeface="+mn-ea"/>
                <a:cs typeface="+mn-cs"/>
              </a:rPr>
              <a:t>suggestion made by the system</a:t>
            </a:r>
            <a:r>
              <a:rPr lang="en-US" sz="1200" kern="1200" dirty="0">
                <a:solidFill>
                  <a:schemeClr val="tx1"/>
                </a:solidFill>
                <a:effectLst/>
                <a:latin typeface="+mn-lt"/>
                <a:ea typeface="+mn-ea"/>
                <a:cs typeface="+mn-cs"/>
              </a:rPr>
              <a:t> to the </a:t>
            </a:r>
            <a:r>
              <a:rPr lang="en-US" sz="1200" b="1" kern="1200" dirty="0">
                <a:solidFill>
                  <a:schemeClr val="tx1"/>
                </a:solidFill>
                <a:effectLst/>
                <a:latin typeface="+mn-lt"/>
                <a:ea typeface="+mn-ea"/>
                <a:cs typeface="+mn-cs"/>
              </a:rPr>
              <a:t>current user</a:t>
            </a:r>
            <a:r>
              <a:rPr lang="en-US" sz="1200" kern="1200" dirty="0">
                <a:solidFill>
                  <a:schemeClr val="tx1"/>
                </a:solidFill>
                <a:effectLst/>
                <a:latin typeface="+mn-lt"/>
                <a:ea typeface="+mn-ea"/>
                <a:cs typeface="+mn-cs"/>
              </a:rPr>
              <a:t>.</a:t>
            </a:r>
            <a:endParaRPr lang="en-US" dirty="0"/>
          </a:p>
          <a:p>
            <a:endParaRPr lang="en-US" i="0" noProof="0" dirty="0"/>
          </a:p>
          <a:p>
            <a:r>
              <a:rPr lang="en-US" i="0" noProof="0" dirty="0"/>
              <a:t>Aside from a </a:t>
            </a:r>
            <a:r>
              <a:rPr lang="en-US" b="1" i="0" noProof="0" dirty="0"/>
              <a:t>correct rating prediction</a:t>
            </a:r>
            <a:r>
              <a:rPr lang="en-US" i="0" noProof="0" dirty="0"/>
              <a:t>, we can see that HRAN also outputs </a:t>
            </a:r>
            <a:r>
              <a:rPr lang="en-US" b="1" i="0" noProof="0" dirty="0"/>
              <a:t>highly commendable reviews </a:t>
            </a:r>
            <a:r>
              <a:rPr lang="en-US" i="0" noProof="0" dirty="0"/>
              <a:t>written by other users, as well as </a:t>
            </a:r>
            <a:r>
              <a:rPr lang="en-US" b="1" i="0" noProof="0" dirty="0"/>
              <a:t>descriptive key words </a:t>
            </a:r>
            <a:r>
              <a:rPr lang="en-US" i="0" noProof="0" dirty="0"/>
              <a:t>regarding this item (such as sophisticated, elevating </a:t>
            </a:r>
            <a:r>
              <a:rPr lang="en-US" i="0" noProof="0" dirty="0" err="1"/>
              <a:t>etc</a:t>
            </a:r>
            <a:r>
              <a:rPr lang="en-US" i="0" noProof="0" dirty="0"/>
              <a:t>).</a:t>
            </a:r>
          </a:p>
          <a:p>
            <a:endParaRPr lang="en-US" i="0" noProof="0" dirty="0"/>
          </a:p>
          <a:p>
            <a:r>
              <a:rPr lang="en-US" i="0" noProof="0" dirty="0"/>
              <a:t>You can also note that HRAN attributes the </a:t>
            </a:r>
            <a:r>
              <a:rPr lang="en-US" b="1" i="0" noProof="0" dirty="0"/>
              <a:t>highest attention </a:t>
            </a:r>
            <a:r>
              <a:rPr lang="en-US" i="0" noProof="0" dirty="0"/>
              <a:t>score to the reviews written by the current user, which of course makes sense.</a:t>
            </a:r>
          </a:p>
          <a:p>
            <a:endParaRPr lang="en-US" i="0" noProof="0" dirty="0"/>
          </a:p>
          <a:p>
            <a:endParaRPr lang="en-US" i="0" noProof="0" dirty="0"/>
          </a:p>
          <a:p>
            <a:endParaRPr lang="en-US" i="0"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26</a:t>
            </a:fld>
            <a:endParaRPr lang="fr-FR"/>
          </a:p>
        </p:txBody>
      </p:sp>
    </p:spTree>
    <p:extLst>
      <p:ext uri="{BB962C8B-B14F-4D97-AF65-F5344CB8AC3E}">
        <p14:creationId xmlns:p14="http://schemas.microsoft.com/office/powerpoint/2010/main" val="1123803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In conclusion, we propose a model that </a:t>
            </a:r>
            <a:r>
              <a:rPr lang="en-US" b="1" noProof="0" dirty="0"/>
              <a:t>combines the use of ratings and textual reviews</a:t>
            </a:r>
            <a:r>
              <a:rPr lang="en-US" noProof="0" dirty="0"/>
              <a:t> to learn a </a:t>
            </a:r>
            <a:r>
              <a:rPr lang="en-US" b="1" noProof="0" dirty="0"/>
              <a:t>dual attention vector</a:t>
            </a:r>
            <a:r>
              <a:rPr lang="en-US" noProof="0" dirty="0"/>
              <a:t>, allowing us to improve our performances on a classic recommendation task.</a:t>
            </a:r>
          </a:p>
          <a:p>
            <a:endParaRPr lang="en-US" noProof="0" dirty="0"/>
          </a:p>
          <a:p>
            <a:r>
              <a:rPr lang="en-US" noProof="0" dirty="0"/>
              <a:t>This approach also allows us to conduct a </a:t>
            </a:r>
            <a:r>
              <a:rPr lang="en-US" b="1" noProof="0" dirty="0"/>
              <a:t>qualitative introspection </a:t>
            </a:r>
            <a:r>
              <a:rPr lang="en-US" noProof="0" dirty="0"/>
              <a:t>of our model, thus providing </a:t>
            </a:r>
            <a:r>
              <a:rPr lang="en-US" b="1" noProof="0" dirty="0"/>
              <a:t>explanations</a:t>
            </a:r>
            <a:r>
              <a:rPr lang="en-US" noProof="0" dirty="0"/>
              <a:t> for the suggestions made by the system.</a:t>
            </a:r>
          </a:p>
          <a:p>
            <a:endParaRPr lang="en-US" noProof="0" dirty="0"/>
          </a:p>
          <a:p>
            <a:r>
              <a:rPr lang="en-US" noProof="0" dirty="0"/>
              <a:t>Additionally, the use of textual reviews can alleviate the </a:t>
            </a:r>
            <a:r>
              <a:rPr lang="en-US" b="1" noProof="0" dirty="0"/>
              <a:t>Cold Start Problem</a:t>
            </a:r>
            <a:r>
              <a:rPr lang="en-US" noProof="0" dirty="0"/>
              <a:t>, which prevents collaborative filtering-based models from making relevant suggestions to new users, for lack of interactions.</a:t>
            </a:r>
          </a:p>
          <a:p>
            <a:endParaRPr lang="en-US" noProof="0" dirty="0"/>
          </a:p>
          <a:p>
            <a:r>
              <a:rPr lang="en-US" noProof="0" dirty="0"/>
              <a:t>Finally, one can think of our model as a </a:t>
            </a:r>
            <a:r>
              <a:rPr lang="en-US" b="1" noProof="0" dirty="0"/>
              <a:t>personalized review reading system </a:t>
            </a:r>
            <a:r>
              <a:rPr lang="en-US" noProof="0" dirty="0"/>
              <a:t>for the users. </a:t>
            </a:r>
          </a:p>
          <a:p>
            <a:r>
              <a:rPr lang="en-US" noProof="0" dirty="0"/>
              <a:t>Once trained, the model’s attention mechanisms can highlight the </a:t>
            </a:r>
            <a:r>
              <a:rPr lang="en-US" b="1" noProof="0" dirty="0"/>
              <a:t>relevant words and sentences within the reviews </a:t>
            </a:r>
            <a:r>
              <a:rPr lang="en-US" noProof="0" dirty="0"/>
              <a:t>on a given item, in a way that matches the current user’s tastes.</a:t>
            </a:r>
          </a:p>
          <a:p>
            <a:endParaRPr lang="en-US" noProof="0" dirty="0"/>
          </a:p>
          <a:p>
            <a:endParaRPr lang="en-US" noProof="0" dirty="0"/>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27</a:t>
            </a:fld>
            <a:endParaRPr lang="fr-FR"/>
          </a:p>
        </p:txBody>
      </p:sp>
    </p:spTree>
    <p:extLst>
      <p:ext uri="{BB962C8B-B14F-4D97-AF65-F5344CB8AC3E}">
        <p14:creationId xmlns:p14="http://schemas.microsoft.com/office/powerpoint/2010/main" val="1923107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[18:00 – 18:30]</a:t>
            </a:r>
          </a:p>
          <a:p>
            <a:endParaRPr lang="en-US" dirty="0"/>
          </a:p>
          <a:p>
            <a:r>
              <a:rPr lang="en-US" dirty="0"/>
              <a:t>In the past section, we have seen </a:t>
            </a:r>
            <a:r>
              <a:rPr lang="en-US" b="1" dirty="0"/>
              <a:t>how informative </a:t>
            </a:r>
            <a:r>
              <a:rPr lang="en-US" dirty="0"/>
              <a:t>user-generated textual traces can be, both from a </a:t>
            </a:r>
            <a:r>
              <a:rPr lang="en-US" b="1" dirty="0"/>
              <a:t>quantitative</a:t>
            </a:r>
            <a:r>
              <a:rPr lang="en-US" dirty="0"/>
              <a:t> and a </a:t>
            </a:r>
            <a:r>
              <a:rPr lang="en-US" b="1" dirty="0"/>
              <a:t>qualitative</a:t>
            </a:r>
            <a:r>
              <a:rPr lang="en-US" dirty="0"/>
              <a:t> point of view.</a:t>
            </a:r>
          </a:p>
          <a:p>
            <a:endParaRPr lang="en-US" dirty="0"/>
          </a:p>
          <a:p>
            <a:r>
              <a:rPr lang="en-US" dirty="0"/>
              <a:t>In this next section, we are going to move on to a </a:t>
            </a:r>
            <a:r>
              <a:rPr lang="en-US" b="1" dirty="0"/>
              <a:t>different kind </a:t>
            </a:r>
            <a:r>
              <a:rPr lang="en-US" dirty="0"/>
              <a:t>of user profile, which are </a:t>
            </a:r>
            <a:r>
              <a:rPr lang="en-US" b="1" dirty="0"/>
              <a:t>fully textual</a:t>
            </a:r>
            <a:r>
              <a:rPr lang="en-US" dirty="0"/>
              <a:t> and a lot noisier than traditional recommendation profiles: LinkedIn pages.</a:t>
            </a:r>
          </a:p>
          <a:p>
            <a:endParaRPr lang="en-US" dirty="0"/>
          </a:p>
          <a:p>
            <a:r>
              <a:rPr lang="en-US" dirty="0"/>
              <a:t>The </a:t>
            </a:r>
            <a:r>
              <a:rPr lang="en-US" b="1" dirty="0"/>
              <a:t>resulting framework</a:t>
            </a:r>
            <a:r>
              <a:rPr lang="en-US" dirty="0"/>
              <a:t>, Resume, can however be applied to a lot </a:t>
            </a:r>
            <a:r>
              <a:rPr lang="en-US" b="1" dirty="0"/>
              <a:t>of other text-oriented systems</a:t>
            </a:r>
            <a:r>
              <a:rPr lang="en-US" dirty="0"/>
              <a:t>, like Twitter for instance.</a:t>
            </a:r>
          </a:p>
          <a:p>
            <a:endParaRPr lang="en-US" dirty="0"/>
          </a:p>
          <a:p>
            <a:r>
              <a:rPr lang="en-US" dirty="0"/>
              <a:t>This work was published at the ESANN conference of 2020.</a:t>
            </a:r>
          </a:p>
        </p:txBody>
      </p:sp>
      <p:sp>
        <p:nvSpPr>
          <p:cNvPr id="4" name="Slide Number Placeholder 3"/>
          <p:cNvSpPr>
            <a:spLocks noGrp="1"/>
          </p:cNvSpPr>
          <p:nvPr>
            <p:ph type="sldNum" sz="quarter" idx="5"/>
          </p:nvPr>
        </p:nvSpPr>
        <p:spPr/>
        <p:txBody>
          <a:bodyPr/>
          <a:lstStyle/>
          <a:p>
            <a:fld id="{DF6148AD-E0EA-F64C-9871-E2424F422EB0}" type="slidenum">
              <a:rPr lang="fr-FR" smtClean="0"/>
              <a:t>28</a:t>
            </a:fld>
            <a:endParaRPr lang="fr-FR"/>
          </a:p>
        </p:txBody>
      </p:sp>
    </p:spTree>
    <p:extLst>
      <p:ext uri="{BB962C8B-B14F-4D97-AF65-F5344CB8AC3E}">
        <p14:creationId xmlns:p14="http://schemas.microsoft.com/office/powerpoint/2010/main" val="4290829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situation brings a challenge: to present users with </a:t>
            </a:r>
            <a:r>
              <a:rPr lang="en-US" b="1" dirty="0"/>
              <a:t>a subset of relevant items </a:t>
            </a:r>
            <a:r>
              <a:rPr lang="en-US" dirty="0"/>
              <a:t>rather than the whole catalog to ease their search. </a:t>
            </a:r>
          </a:p>
          <a:p>
            <a:endParaRPr lang="en-US" dirty="0"/>
          </a:p>
          <a:p>
            <a:r>
              <a:rPr lang="en-US" dirty="0"/>
              <a:t>Note that the notion of relevance is a complex one to define and it </a:t>
            </a:r>
            <a:r>
              <a:rPr lang="en-US" b="1" dirty="0"/>
              <a:t>is highly discussed </a:t>
            </a:r>
            <a:r>
              <a:rPr lang="en-US" dirty="0"/>
              <a:t>in the community. </a:t>
            </a:r>
          </a:p>
          <a:p>
            <a:endParaRPr lang="en-US" dirty="0"/>
          </a:p>
          <a:p>
            <a:r>
              <a:rPr lang="en-US" dirty="0"/>
              <a:t>In this work, we will consider an item to be relevant if it is </a:t>
            </a:r>
            <a:r>
              <a:rPr lang="en-US" b="1" dirty="0"/>
              <a:t>personalized</a:t>
            </a:r>
            <a:r>
              <a:rPr lang="en-US" dirty="0"/>
              <a:t> and if we can </a:t>
            </a:r>
            <a:r>
              <a:rPr lang="en-US" b="1" dirty="0"/>
              <a:t>explain why it is consistent</a:t>
            </a:r>
            <a:r>
              <a:rPr lang="en-US" dirty="0"/>
              <a:t> with the user’s profile.</a:t>
            </a:r>
          </a:p>
        </p:txBody>
      </p:sp>
      <p:sp>
        <p:nvSpPr>
          <p:cNvPr id="4" name="Slide Number Placeholder 3"/>
          <p:cNvSpPr>
            <a:spLocks noGrp="1"/>
          </p:cNvSpPr>
          <p:nvPr>
            <p:ph type="sldNum" sz="quarter" idx="5"/>
          </p:nvPr>
        </p:nvSpPr>
        <p:spPr/>
        <p:txBody>
          <a:bodyPr/>
          <a:lstStyle/>
          <a:p>
            <a:fld id="{DF6148AD-E0EA-F64C-9871-E2424F422EB0}" type="slidenum">
              <a:rPr lang="fr-FR" smtClean="0"/>
              <a:t>2</a:t>
            </a:fld>
            <a:endParaRPr lang="fr-FR"/>
          </a:p>
        </p:txBody>
      </p:sp>
    </p:spTree>
    <p:extLst>
      <p:ext uri="{BB962C8B-B14F-4D97-AF65-F5344CB8AC3E}">
        <p14:creationId xmlns:p14="http://schemas.microsoft.com/office/powerpoint/2010/main" val="2196852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work presented in this section stems from an observation: contrary to a few decades ago, </a:t>
            </a:r>
            <a:r>
              <a:rPr lang="en-US" b="1" dirty="0"/>
              <a:t>people tend to change jobs </a:t>
            </a:r>
            <a:r>
              <a:rPr lang="en-US" dirty="0"/>
              <a:t>a lot more often. </a:t>
            </a:r>
          </a:p>
          <a:p>
            <a:endParaRPr lang="en-US" dirty="0"/>
          </a:p>
          <a:p>
            <a:r>
              <a:rPr lang="en-US" dirty="0"/>
              <a:t>Incidentally, the number of </a:t>
            </a:r>
            <a:r>
              <a:rPr lang="en-US" b="1" dirty="0"/>
              <a:t>online job-boards and professional networks </a:t>
            </a:r>
            <a:r>
              <a:rPr lang="en-US" dirty="0"/>
              <a:t>has kept growing.</a:t>
            </a:r>
          </a:p>
          <a:p>
            <a:endParaRPr lang="en-US" dirty="0"/>
          </a:p>
          <a:p>
            <a:r>
              <a:rPr lang="en-US" dirty="0"/>
              <a:t>This opens the door to new tasks and problematics:</a:t>
            </a:r>
          </a:p>
          <a:p>
            <a:r>
              <a:rPr lang="en-US" dirty="0"/>
              <a:t>Can we predict a person’s </a:t>
            </a:r>
            <a:r>
              <a:rPr lang="en-US" b="1" dirty="0"/>
              <a:t>next career move? </a:t>
            </a:r>
          </a:p>
          <a:p>
            <a:r>
              <a:rPr lang="en-US" dirty="0"/>
              <a:t>Can we </a:t>
            </a:r>
            <a:r>
              <a:rPr lang="en-US" b="1" dirty="0"/>
              <a:t>automatically</a:t>
            </a:r>
            <a:r>
              <a:rPr lang="en-US" dirty="0"/>
              <a:t> match candidates to job offers?</a:t>
            </a:r>
          </a:p>
          <a:p>
            <a:r>
              <a:rPr lang="en-US" dirty="0"/>
              <a:t>Can we know what </a:t>
            </a:r>
            <a:r>
              <a:rPr lang="en-US" b="1" dirty="0"/>
              <a:t>skills a person needs to acquire </a:t>
            </a:r>
            <a:r>
              <a:rPr lang="en-US" dirty="0"/>
              <a:t>in order to get a promotion?</a:t>
            </a:r>
          </a:p>
          <a:p>
            <a:endParaRPr lang="en-US" dirty="0"/>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29</a:t>
            </a:fld>
            <a:endParaRPr lang="fr-FR"/>
          </a:p>
        </p:txBody>
      </p:sp>
    </p:spTree>
    <p:extLst>
      <p:ext uri="{BB962C8B-B14F-4D97-AF65-F5344CB8AC3E}">
        <p14:creationId xmlns:p14="http://schemas.microsoft.com/office/powerpoint/2010/main" val="2889551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question we ask ourselves, which englobes </a:t>
            </a:r>
            <a:r>
              <a:rPr lang="en-US" b="1" dirty="0"/>
              <a:t>the previous ones </a:t>
            </a:r>
            <a:r>
              <a:rPr lang="en-US" dirty="0"/>
              <a:t>, is:</a:t>
            </a:r>
          </a:p>
          <a:p>
            <a:r>
              <a:rPr lang="en-US" dirty="0"/>
              <a:t> How can we </a:t>
            </a:r>
            <a:r>
              <a:rPr lang="en-US" b="1" dirty="0"/>
              <a:t>accurately</a:t>
            </a:r>
            <a:r>
              <a:rPr lang="en-US" dirty="0"/>
              <a:t> represent a person’s </a:t>
            </a:r>
            <a:r>
              <a:rPr lang="en-US" b="1" dirty="0"/>
              <a:t>professional profile</a:t>
            </a:r>
            <a:r>
              <a:rPr lang="en-US"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30</a:t>
            </a:fld>
            <a:endParaRPr lang="fr-FR"/>
          </a:p>
        </p:txBody>
      </p:sp>
    </p:spTree>
    <p:extLst>
      <p:ext uri="{BB962C8B-B14F-4D97-AF65-F5344CB8AC3E}">
        <p14:creationId xmlns:p14="http://schemas.microsoft.com/office/powerpoint/2010/main" val="3975365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data we use for this task are</a:t>
            </a:r>
            <a:r>
              <a:rPr lang="en-US" b="1" dirty="0"/>
              <a:t> LinkedIn profiles.</a:t>
            </a:r>
          </a:p>
          <a:p>
            <a:endParaRPr lang="en-US" b="1" dirty="0"/>
          </a:p>
          <a:p>
            <a:r>
              <a:rPr lang="en-US" b="0" dirty="0"/>
              <a:t>Those profiles are </a:t>
            </a:r>
            <a:r>
              <a:rPr lang="en-US" b="1" dirty="0"/>
              <a:t>fully user-generated </a:t>
            </a:r>
            <a:r>
              <a:rPr lang="en-US" b="0" dirty="0"/>
              <a:t>and </a:t>
            </a:r>
            <a:r>
              <a:rPr lang="en-US" b="1" dirty="0"/>
              <a:t>fully textual(</a:t>
            </a:r>
            <a:r>
              <a:rPr lang="en-US" b="0" dirty="0"/>
              <a:t>, which means that each information on it has been </a:t>
            </a:r>
            <a:r>
              <a:rPr lang="en-US" b="1" dirty="0"/>
              <a:t>typed by the user</a:t>
            </a:r>
            <a:r>
              <a:rPr lang="en-US" b="0" dirty="0"/>
              <a:t>, rather than chosen from a </a:t>
            </a:r>
            <a:r>
              <a:rPr lang="en-US" b="1" dirty="0"/>
              <a:t>pre-existing list</a:t>
            </a:r>
            <a:r>
              <a:rPr lang="en-US" b="0" dirty="0"/>
              <a:t>.)</a:t>
            </a:r>
          </a:p>
          <a:p>
            <a:endParaRPr lang="en-US" b="0" dirty="0"/>
          </a:p>
          <a:p>
            <a:r>
              <a:rPr lang="en-US" b="0" dirty="0"/>
              <a:t>A user’s LinkedIn profile is composed of their </a:t>
            </a:r>
            <a:r>
              <a:rPr lang="en-US" b="1" dirty="0"/>
              <a:t>professional experiences</a:t>
            </a:r>
            <a:r>
              <a:rPr lang="en-US" b="0" dirty="0"/>
              <a:t>, in green, themselves composed of </a:t>
            </a:r>
            <a:r>
              <a:rPr lang="en-US" b="1" dirty="0"/>
              <a:t>a job title </a:t>
            </a:r>
            <a:r>
              <a:rPr lang="en-US" b="0" dirty="0"/>
              <a:t>(in bold font) and a </a:t>
            </a:r>
            <a:r>
              <a:rPr lang="en-US" b="1" dirty="0"/>
              <a:t>job description</a:t>
            </a:r>
            <a:r>
              <a:rPr lang="en-US" b="0" dirty="0"/>
              <a:t>. </a:t>
            </a:r>
          </a:p>
          <a:p>
            <a:r>
              <a:rPr lang="en-US" b="0" dirty="0"/>
              <a:t> </a:t>
            </a:r>
          </a:p>
          <a:p>
            <a:r>
              <a:rPr lang="en-US" b="0" dirty="0"/>
              <a:t>Similarly, their </a:t>
            </a:r>
            <a:r>
              <a:rPr lang="en-US" b="1" dirty="0"/>
              <a:t>educational background </a:t>
            </a:r>
            <a:r>
              <a:rPr lang="en-US" b="0" dirty="0"/>
              <a:t>is composed of their </a:t>
            </a:r>
            <a:r>
              <a:rPr lang="en-US" b="1" dirty="0"/>
              <a:t>degree name </a:t>
            </a:r>
            <a:r>
              <a:rPr lang="en-US" b="0" dirty="0"/>
              <a:t>and the institution they got it from. </a:t>
            </a:r>
          </a:p>
          <a:p>
            <a:r>
              <a:rPr lang="en-US" b="0" dirty="0"/>
              <a:t>Note that for </a:t>
            </a:r>
            <a:r>
              <a:rPr lang="en-US" b="1" dirty="0"/>
              <a:t>simplicity</a:t>
            </a:r>
            <a:r>
              <a:rPr lang="en-US" b="0" dirty="0"/>
              <a:t> purposes, we will note address </a:t>
            </a:r>
            <a:r>
              <a:rPr lang="en-US" b="1" dirty="0"/>
              <a:t>the educational background of users </a:t>
            </a:r>
            <a:r>
              <a:rPr lang="en-US" b="0" dirty="0"/>
              <a:t>in this presentation.</a:t>
            </a:r>
          </a:p>
          <a:p>
            <a:endParaRPr lang="en-US" b="0" dirty="0"/>
          </a:p>
          <a:p>
            <a:r>
              <a:rPr lang="en-US" b="0" dirty="0"/>
              <a:t>Besides those, a user’s profile also contains the </a:t>
            </a:r>
            <a:r>
              <a:rPr lang="en-US" b="1" dirty="0"/>
              <a:t>skills</a:t>
            </a:r>
            <a:r>
              <a:rPr lang="en-US" b="0" dirty="0"/>
              <a:t> of a user as well as the </a:t>
            </a:r>
            <a:r>
              <a:rPr lang="en-US" b="1" dirty="0"/>
              <a:t>industrial</a:t>
            </a:r>
            <a:r>
              <a:rPr lang="en-US" b="0" dirty="0"/>
              <a:t> </a:t>
            </a:r>
            <a:r>
              <a:rPr lang="en-US" b="1" dirty="0"/>
              <a:t>domain</a:t>
            </a:r>
            <a:r>
              <a:rPr lang="en-US" b="0" dirty="0"/>
              <a:t> they work in. </a:t>
            </a:r>
          </a:p>
          <a:p>
            <a:r>
              <a:rPr lang="en-US" b="0" dirty="0"/>
              <a:t>(Like for the previous fields, there is no particular restriction on the content of either the skills or the industry, which makes both those fields subject to redundancy and typos.)</a:t>
            </a:r>
          </a:p>
          <a:p>
            <a:endParaRPr lang="en-US" b="0" dirty="0"/>
          </a:p>
          <a:p>
            <a:r>
              <a:rPr lang="en-US" b="0" dirty="0"/>
              <a:t>Now, </a:t>
            </a:r>
            <a:r>
              <a:rPr lang="en-US" b="1" dirty="0"/>
              <a:t>what interests us the most </a:t>
            </a:r>
            <a:r>
              <a:rPr lang="en-US" b="0" dirty="0"/>
              <a:t>about LinkedIn profiles is </a:t>
            </a:r>
            <a:r>
              <a:rPr lang="en-US" b="1" dirty="0"/>
              <a:t>the amount of unstructured free text</a:t>
            </a:r>
            <a:r>
              <a:rPr lang="en-US" b="0" dirty="0"/>
              <a:t> as well as </a:t>
            </a:r>
            <a:r>
              <a:rPr lang="en-US" b="1" dirty="0"/>
              <a:t>the different axes </a:t>
            </a:r>
            <a:r>
              <a:rPr lang="en-US" b="0" dirty="0"/>
              <a:t>present in a profile: </a:t>
            </a:r>
          </a:p>
          <a:p>
            <a:pPr marL="171450" indent="-171450">
              <a:buFont typeface="Arial" panose="020B0604020202020204" pitchFamily="34" charset="0"/>
              <a:buChar char="•"/>
            </a:pPr>
            <a:r>
              <a:rPr lang="en-US" b="0" dirty="0"/>
              <a:t>the professional experiences, </a:t>
            </a:r>
          </a:p>
          <a:p>
            <a:pPr marL="171450" indent="-171450">
              <a:buFont typeface="Arial" panose="020B0604020202020204" pitchFamily="34" charset="0"/>
              <a:buChar char="•"/>
            </a:pPr>
            <a:r>
              <a:rPr lang="en-US" b="0" dirty="0"/>
              <a:t>the skills, </a:t>
            </a:r>
          </a:p>
          <a:p>
            <a:pPr marL="171450" indent="-171450">
              <a:buFont typeface="Arial" panose="020B0604020202020204" pitchFamily="34" charset="0"/>
              <a:buChar char="•"/>
            </a:pPr>
            <a:r>
              <a:rPr lang="en-US" b="0" dirty="0"/>
              <a:t>and the industry.</a:t>
            </a:r>
          </a:p>
        </p:txBody>
      </p:sp>
      <p:sp>
        <p:nvSpPr>
          <p:cNvPr id="4" name="Slide Number Placeholder 3"/>
          <p:cNvSpPr>
            <a:spLocks noGrp="1"/>
          </p:cNvSpPr>
          <p:nvPr>
            <p:ph type="sldNum" sz="quarter" idx="5"/>
          </p:nvPr>
        </p:nvSpPr>
        <p:spPr/>
        <p:txBody>
          <a:bodyPr/>
          <a:lstStyle/>
          <a:p>
            <a:fld id="{DF6148AD-E0EA-F64C-9871-E2424F422EB0}" type="slidenum">
              <a:rPr lang="fr-FR" smtClean="0"/>
              <a:t>31</a:t>
            </a:fld>
            <a:endParaRPr lang="fr-FR"/>
          </a:p>
        </p:txBody>
      </p:sp>
    </p:spTree>
    <p:extLst>
      <p:ext uri="{BB962C8B-B14F-4D97-AF65-F5344CB8AC3E}">
        <p14:creationId xmlns:p14="http://schemas.microsoft.com/office/powerpoint/2010/main" val="579577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the last section, using a user’s </a:t>
            </a:r>
            <a:r>
              <a:rPr lang="en-US" b="1" dirty="0"/>
              <a:t>textual opinion </a:t>
            </a:r>
            <a:r>
              <a:rPr lang="en-US" b="0" dirty="0"/>
              <a:t>led us to significantly improve our </a:t>
            </a:r>
            <a:r>
              <a:rPr lang="en-US" b="1" dirty="0"/>
              <a:t>understanding of their tastes and wants</a:t>
            </a:r>
            <a:r>
              <a:rPr lang="en-US" b="0" dirty="0"/>
              <a:t>. </a:t>
            </a:r>
          </a:p>
          <a:p>
            <a:endParaRPr lang="en-US" b="0" dirty="0"/>
          </a:p>
          <a:p>
            <a:r>
              <a:rPr lang="en-US" b="0" dirty="0"/>
              <a:t>Those results encourage us to go </a:t>
            </a:r>
            <a:r>
              <a:rPr lang="en-US" b="1" dirty="0"/>
              <a:t>even one step further </a:t>
            </a:r>
            <a:r>
              <a:rPr lang="en-US" b="0" dirty="0"/>
              <a:t>and explore user representation using solely </a:t>
            </a:r>
            <a:r>
              <a:rPr lang="en-US" b="1" dirty="0"/>
              <a:t>user-generated texts</a:t>
            </a:r>
            <a:r>
              <a:rPr lang="en-US" b="0" dirty="0"/>
              <a:t>.</a:t>
            </a:r>
          </a:p>
          <a:p>
            <a:endParaRPr lang="en-US" b="0" dirty="0"/>
          </a:p>
          <a:p>
            <a:r>
              <a:rPr lang="en-US" b="0" dirty="0"/>
              <a:t>With regards to </a:t>
            </a:r>
            <a:r>
              <a:rPr lang="en-US" b="1" dirty="0"/>
              <a:t>professional profiles</a:t>
            </a:r>
            <a:r>
              <a:rPr lang="en-US" b="0" dirty="0"/>
              <a:t>, this translates to using a user’s </a:t>
            </a:r>
            <a:r>
              <a:rPr lang="en-US" b="1" dirty="0"/>
              <a:t>past</a:t>
            </a:r>
            <a:r>
              <a:rPr lang="en-US" b="0" dirty="0"/>
              <a:t> </a:t>
            </a:r>
            <a:r>
              <a:rPr lang="en-US" b="1" dirty="0"/>
              <a:t>professional experiences </a:t>
            </a:r>
            <a:r>
              <a:rPr lang="en-US" b="0" dirty="0"/>
              <a:t>to build their </a:t>
            </a:r>
            <a:r>
              <a:rPr lang="en-US" b="1" dirty="0"/>
              <a:t>professional profile.</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32</a:t>
            </a:fld>
            <a:endParaRPr lang="fr-FR"/>
          </a:p>
        </p:txBody>
      </p:sp>
    </p:spTree>
    <p:extLst>
      <p:ext uri="{BB962C8B-B14F-4D97-AF65-F5344CB8AC3E}">
        <p14:creationId xmlns:p14="http://schemas.microsoft.com/office/powerpoint/2010/main" val="2720143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More formally, we are going to use a person’s </a:t>
            </a:r>
            <a:r>
              <a:rPr lang="en-US" b="1" dirty="0"/>
              <a:t>T first jobs </a:t>
            </a:r>
            <a:r>
              <a:rPr lang="en-US" b="0" dirty="0"/>
              <a:t>(from job_0 through job_t-1), in a solid line box, </a:t>
            </a:r>
            <a:r>
              <a:rPr lang="en-US" b="1" dirty="0"/>
              <a:t>to build their representation</a:t>
            </a:r>
            <a:r>
              <a:rPr lang="en-US" b="0" dirty="0"/>
              <a:t>, </a:t>
            </a:r>
          </a:p>
          <a:p>
            <a:pPr marL="0" indent="0">
              <a:buFont typeface="Arial" panose="020B0604020202020204" pitchFamily="34" charset="0"/>
              <a:buNone/>
            </a:pPr>
            <a:r>
              <a:rPr lang="en-US" b="0" dirty="0"/>
              <a:t>and we will use the remainder of their profile (their last job </a:t>
            </a:r>
            <a:r>
              <a:rPr lang="en-US" b="0" dirty="0" err="1"/>
              <a:t>jobT</a:t>
            </a:r>
            <a:r>
              <a:rPr lang="en-US" b="0" dirty="0"/>
              <a:t>, their skills and their industry, in a dotted line box) to evaluate the amount of information encoded into our </a:t>
            </a:r>
            <a:r>
              <a:rPr lang="en-US" b="1" dirty="0"/>
              <a:t>user representation. </a:t>
            </a:r>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33</a:t>
            </a:fld>
            <a:endParaRPr lang="fr-FR"/>
          </a:p>
        </p:txBody>
      </p:sp>
    </p:spTree>
    <p:extLst>
      <p:ext uri="{BB962C8B-B14F-4D97-AF65-F5344CB8AC3E}">
        <p14:creationId xmlns:p14="http://schemas.microsoft.com/office/powerpoint/2010/main" val="3578268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b="0" dirty="0"/>
              <a:t>The combination of </a:t>
            </a:r>
            <a:r>
              <a:rPr lang="en-US" b="1" dirty="0"/>
              <a:t>representation building </a:t>
            </a:r>
            <a:r>
              <a:rPr lang="en-US" b="0" dirty="0"/>
              <a:t>and evaluation constitutes </a:t>
            </a:r>
            <a:r>
              <a:rPr lang="en-US" b="1" dirty="0"/>
              <a:t>a user-representation</a:t>
            </a:r>
            <a:r>
              <a:rPr lang="en-US" b="0" dirty="0"/>
              <a:t> framework that we call Resume. </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user’s jobs are used to build a </a:t>
            </a:r>
            <a:r>
              <a:rPr lang="en-US" b="1" dirty="0"/>
              <a:t>representation of the user</a:t>
            </a:r>
            <a:r>
              <a:rPr lang="en-US" b="0" dirty="0"/>
              <a:t>, </a:t>
            </a:r>
            <a:r>
              <a:rPr lang="en-US" b="0" dirty="0" err="1"/>
              <a:t>z_u</a:t>
            </a:r>
            <a:r>
              <a:rPr lang="en-US" b="0" dirty="0"/>
              <a:t>, and we evaluate how much of </a:t>
            </a:r>
            <a:r>
              <a:rPr lang="en-US" b="1" dirty="0"/>
              <a:t>the professional profile </a:t>
            </a:r>
            <a:r>
              <a:rPr lang="en-US" b="0" dirty="0"/>
              <a:t>is encoded in </a:t>
            </a:r>
            <a:r>
              <a:rPr lang="en-US" b="0" dirty="0" err="1"/>
              <a:t>z_u</a:t>
            </a:r>
            <a:r>
              <a:rPr lang="en-US" b="0" dirty="0"/>
              <a:t> by learning to retrieve</a:t>
            </a:r>
          </a:p>
          <a:p>
            <a:pPr marL="171450" indent="-171450">
              <a:buFont typeface="Arial" panose="020B0604020202020204" pitchFamily="34" charset="0"/>
              <a:buChar char="•"/>
            </a:pPr>
            <a:r>
              <a:rPr lang="en-US" b="0" dirty="0"/>
              <a:t>the skills</a:t>
            </a:r>
          </a:p>
          <a:p>
            <a:pPr marL="171450" indent="-171450">
              <a:buFont typeface="Arial" panose="020B0604020202020204" pitchFamily="34" charset="0"/>
              <a:buChar char="•"/>
            </a:pPr>
            <a:r>
              <a:rPr lang="en-US" b="0" dirty="0"/>
              <a:t>the industrial field </a:t>
            </a:r>
          </a:p>
          <a:p>
            <a:pPr marL="171450" indent="-171450">
              <a:buFont typeface="Arial" panose="020B0604020202020204" pitchFamily="34" charset="0"/>
              <a:buChar char="•"/>
            </a:pPr>
            <a:r>
              <a:rPr lang="en-US" b="0" dirty="0"/>
              <a:t>and the last job of the user</a:t>
            </a:r>
          </a:p>
          <a:p>
            <a:pPr marL="0" indent="0">
              <a:buFont typeface="Arial" panose="020B0604020202020204" pitchFamily="34" charset="0"/>
              <a:buNone/>
            </a:pPr>
            <a:r>
              <a:rPr lang="en-US" b="0" dirty="0"/>
              <a:t> from their representation </a:t>
            </a:r>
            <a:r>
              <a:rPr lang="en-US" b="0" dirty="0" err="1"/>
              <a:t>z_u</a:t>
            </a:r>
            <a:r>
              <a:rPr lang="en-US" b="0" dirty="0"/>
              <a:t>.</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But before getting into the details of this framework, let’s look at the </a:t>
            </a:r>
            <a:r>
              <a:rPr lang="en-US" b="1" dirty="0"/>
              <a:t>specifics</a:t>
            </a:r>
            <a:r>
              <a:rPr lang="en-US" b="0" dirty="0"/>
              <a:t> of our data.</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34</a:t>
            </a:fld>
            <a:endParaRPr lang="fr-FR"/>
          </a:p>
        </p:txBody>
      </p:sp>
    </p:spTree>
    <p:extLst>
      <p:ext uri="{BB962C8B-B14F-4D97-AF65-F5344CB8AC3E}">
        <p14:creationId xmlns:p14="http://schemas.microsoft.com/office/powerpoint/2010/main" val="322084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We have over 700,000 profiles.</a:t>
            </a:r>
          </a:p>
          <a:p>
            <a:endParaRPr lang="en-US" noProof="0" dirty="0"/>
          </a:p>
          <a:p>
            <a:r>
              <a:rPr lang="en-US" noProof="0" dirty="0"/>
              <a:t>Those profiles are characterized by their </a:t>
            </a:r>
            <a:r>
              <a:rPr lang="en-US" b="1" noProof="0" dirty="0"/>
              <a:t>high level of noise, redundancy and overall lack of structure, </a:t>
            </a:r>
            <a:r>
              <a:rPr lang="en-US" noProof="0" dirty="0"/>
              <a:t>being free text. </a:t>
            </a:r>
          </a:p>
          <a:p>
            <a:r>
              <a:rPr lang="en-US" noProof="0" dirty="0"/>
              <a:t>We thus pre-process our data to keep only the skills and industries that appear </a:t>
            </a:r>
            <a:r>
              <a:rPr lang="en-US" b="1" noProof="0" dirty="0"/>
              <a:t>more than 10 times </a:t>
            </a:r>
            <a:r>
              <a:rPr lang="en-US" b="0" noProof="0" dirty="0"/>
              <a:t>across</a:t>
            </a:r>
            <a:r>
              <a:rPr lang="en-US" b="1" noProof="0" dirty="0"/>
              <a:t> </a:t>
            </a:r>
            <a:r>
              <a:rPr lang="en-US" noProof="0" dirty="0"/>
              <a:t>all the profiles.</a:t>
            </a:r>
          </a:p>
          <a:p>
            <a:r>
              <a:rPr lang="en-US" noProof="0" dirty="0"/>
              <a:t>Those skills and industries will serve </a:t>
            </a:r>
            <a:r>
              <a:rPr lang="en-US" b="1" noProof="0" dirty="0"/>
              <a:t>as labels in our classification tasks </a:t>
            </a:r>
            <a:r>
              <a:rPr lang="en-US" noProof="0" dirty="0"/>
              <a:t>at evaluation time.</a:t>
            </a:r>
          </a:p>
          <a:p>
            <a:endParaRPr lang="en-US" noProof="0" dirty="0"/>
          </a:p>
          <a:p>
            <a:r>
              <a:rPr lang="en-US" noProof="0" dirty="0"/>
              <a:t>However, we cannot adopt a classification framework when it comes to </a:t>
            </a:r>
            <a:r>
              <a:rPr lang="en-US" b="1" noProof="0" dirty="0"/>
              <a:t>predicting a person’s next job</a:t>
            </a:r>
            <a:r>
              <a:rPr lang="en-US" noProof="0" dirty="0"/>
              <a:t>. </a:t>
            </a:r>
          </a:p>
          <a:p>
            <a:endParaRPr lang="en-US" noProof="0" dirty="0"/>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35</a:t>
            </a:fld>
            <a:endParaRPr lang="fr-FR"/>
          </a:p>
        </p:txBody>
      </p:sp>
    </p:spTree>
    <p:extLst>
      <p:ext uri="{BB962C8B-B14F-4D97-AF65-F5344CB8AC3E}">
        <p14:creationId xmlns:p14="http://schemas.microsoft.com/office/powerpoint/2010/main" val="104278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If we take a look at the jobs of the train split, we realize that </a:t>
            </a:r>
            <a:r>
              <a:rPr lang="en-US" b="1" noProof="0" dirty="0"/>
              <a:t>almost 99% </a:t>
            </a:r>
            <a:r>
              <a:rPr lang="en-US" noProof="0" dirty="0"/>
              <a:t>of them are unique. </a:t>
            </a:r>
          </a:p>
          <a:p>
            <a:r>
              <a:rPr lang="en-US" noProof="0" dirty="0"/>
              <a:t>When we think of it, it is not very surprising because we consider both </a:t>
            </a:r>
            <a:r>
              <a:rPr lang="en-US" b="1" noProof="0" dirty="0"/>
              <a:t>the job title and the job description</a:t>
            </a:r>
            <a:r>
              <a:rPr lang="en-US" noProof="0" dirty="0"/>
              <a:t>, and it is normal that different people would write about their </a:t>
            </a:r>
            <a:r>
              <a:rPr lang="en-US" b="1" noProof="0" dirty="0"/>
              <a:t>professional experiences with different words</a:t>
            </a:r>
            <a:r>
              <a:rPr lang="en-US" noProof="0" dirty="0"/>
              <a:t>, even though those experiences would be similar.</a:t>
            </a:r>
          </a:p>
          <a:p>
            <a:endParaRPr lang="en-US" noProof="0" dirty="0"/>
          </a:p>
          <a:p>
            <a:r>
              <a:rPr lang="en-US" noProof="0" dirty="0"/>
              <a:t>For this reason, we address the task of last job prediction as a </a:t>
            </a:r>
            <a:r>
              <a:rPr lang="en-US" b="1" noProof="0" dirty="0"/>
              <a:t>text generation problem</a:t>
            </a:r>
            <a:r>
              <a:rPr lang="en-US" noProof="0" dirty="0"/>
              <a:t>, rather than a classification one.</a:t>
            </a:r>
          </a:p>
          <a:p>
            <a:endParaRPr lang="en-US" noProof="0" dirty="0"/>
          </a:p>
          <a:p>
            <a:r>
              <a:rPr lang="en-US" noProof="0" dirty="0"/>
              <a:t>That being said, and while the generation approach is more suited than the classification one, it is </a:t>
            </a:r>
            <a:r>
              <a:rPr lang="en-US" b="1" noProof="0" dirty="0"/>
              <a:t>not a trivial </a:t>
            </a:r>
            <a:r>
              <a:rPr lang="en-US" noProof="0" dirty="0"/>
              <a:t>one because of the nature of our data.</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36</a:t>
            </a:fld>
            <a:endParaRPr lang="fr-FR"/>
          </a:p>
        </p:txBody>
      </p:sp>
    </p:spTree>
    <p:extLst>
      <p:ext uri="{BB962C8B-B14F-4D97-AF65-F5344CB8AC3E}">
        <p14:creationId xmlns:p14="http://schemas.microsoft.com/office/powerpoint/2010/main" val="131619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This slide illustrates the previously mentioned </a:t>
            </a:r>
            <a:r>
              <a:rPr lang="en-US" b="1" noProof="0" dirty="0"/>
              <a:t>noisiness</a:t>
            </a:r>
            <a:r>
              <a:rPr lang="en-US" noProof="0" dirty="0"/>
              <a:t> and </a:t>
            </a:r>
            <a:r>
              <a:rPr lang="en-US" b="1" noProof="0" dirty="0"/>
              <a:t>specificities</a:t>
            </a:r>
            <a:r>
              <a:rPr lang="en-US" noProof="0" dirty="0"/>
              <a:t> of our data.</a:t>
            </a:r>
          </a:p>
          <a:p>
            <a:endParaRPr lang="en-US" noProof="0" dirty="0"/>
          </a:p>
          <a:p>
            <a:r>
              <a:rPr lang="en-US" noProof="0" dirty="0"/>
              <a:t>Regarding the </a:t>
            </a:r>
            <a:r>
              <a:rPr lang="en-US" b="1" noProof="0" dirty="0"/>
              <a:t>Professional experiences</a:t>
            </a:r>
            <a:r>
              <a:rPr lang="en-US" noProof="0" dirty="0"/>
              <a:t>, they are formatted in a very specific way: they are full of </a:t>
            </a:r>
          </a:p>
          <a:p>
            <a:pPr marL="171450" indent="-171450">
              <a:buFont typeface="Arial" panose="020B0604020202020204" pitchFamily="34" charset="0"/>
              <a:buChar char="•"/>
            </a:pPr>
            <a:r>
              <a:rPr lang="en-US" noProof="0" dirty="0"/>
              <a:t>non-verbal sentences, </a:t>
            </a:r>
          </a:p>
          <a:p>
            <a:pPr marL="171450" indent="-171450">
              <a:buFont typeface="Arial" panose="020B0604020202020204" pitchFamily="34" charset="0"/>
              <a:buChar char="•"/>
            </a:pPr>
            <a:r>
              <a:rPr lang="en-US" noProof="0" dirty="0"/>
              <a:t>acronyms, </a:t>
            </a:r>
          </a:p>
          <a:p>
            <a:pPr marL="171450" indent="-171450">
              <a:buFont typeface="Arial" panose="020B0604020202020204" pitchFamily="34" charset="0"/>
              <a:buChar char="•"/>
            </a:pPr>
            <a:r>
              <a:rPr lang="en-US" noProof="0" dirty="0"/>
              <a:t>abbreviations, </a:t>
            </a:r>
          </a:p>
          <a:p>
            <a:pPr marL="171450" indent="-171450">
              <a:buFont typeface="Arial" panose="020B0604020202020204" pitchFamily="34" charset="0"/>
              <a:buChar char="•"/>
            </a:pPr>
            <a:r>
              <a:rPr lang="en-US" noProof="0" dirty="0"/>
              <a:t>named entities and so on, </a:t>
            </a:r>
          </a:p>
          <a:p>
            <a:pPr marL="0" indent="0">
              <a:buFont typeface="Arial" panose="020B0604020202020204" pitchFamily="34" charset="0"/>
              <a:buNone/>
            </a:pPr>
            <a:r>
              <a:rPr lang="en-US" noProof="0" dirty="0"/>
              <a:t>which makes them harder to handle than regular </a:t>
            </a:r>
            <a:r>
              <a:rPr lang="en-US" b="1" noProof="0" dirty="0"/>
              <a:t>natural language datasets. </a:t>
            </a:r>
          </a:p>
          <a:p>
            <a:endParaRPr lang="en-US" noProof="0" dirty="0"/>
          </a:p>
          <a:p>
            <a:r>
              <a:rPr lang="en-US" noProof="0" dirty="0"/>
              <a:t>In parallel, the skills of a user often show </a:t>
            </a:r>
            <a:r>
              <a:rPr lang="en-US" b="1" noProof="0" dirty="0"/>
              <a:t>redundancy</a:t>
            </a:r>
            <a:r>
              <a:rPr lang="en-US" noProof="0" dirty="0"/>
              <a:t>. </a:t>
            </a:r>
          </a:p>
          <a:p>
            <a:r>
              <a:rPr lang="en-US" noProof="0" dirty="0"/>
              <a:t>They are redundant because it is in the interest of the user to fill </a:t>
            </a:r>
            <a:r>
              <a:rPr lang="en-US" b="1" noProof="0" dirty="0"/>
              <a:t>out as many skills as possible</a:t>
            </a:r>
            <a:r>
              <a:rPr lang="en-US" noProof="0" dirty="0"/>
              <a:t>, so as to appear </a:t>
            </a:r>
            <a:r>
              <a:rPr lang="en-US" b="1" noProof="0" dirty="0"/>
              <a:t>on as many recruiters’ searches as possible</a:t>
            </a:r>
            <a:r>
              <a:rPr lang="en-US" noProof="0" dirty="0"/>
              <a:t>, yielding situations like the one illustrated where we have </a:t>
            </a:r>
            <a:r>
              <a:rPr lang="en-US" b="1" noProof="0" dirty="0"/>
              <a:t>« mobile marketing», « web marketing », « integrated marketing » </a:t>
            </a:r>
            <a:r>
              <a:rPr lang="en-US" noProof="0" dirty="0"/>
              <a:t>and so on next to each other.</a:t>
            </a:r>
          </a:p>
          <a:p>
            <a:endParaRPr lang="en-US" noProof="0" dirty="0"/>
          </a:p>
          <a:p>
            <a:r>
              <a:rPr lang="en-US" noProof="0" dirty="0"/>
              <a:t>As a reminder, we learn how to retrieve the </a:t>
            </a:r>
            <a:r>
              <a:rPr lang="en-US" b="1" noProof="0" dirty="0"/>
              <a:t>skills</a:t>
            </a:r>
            <a:r>
              <a:rPr lang="en-US" noProof="0" dirty="0"/>
              <a:t>, the </a:t>
            </a:r>
            <a:r>
              <a:rPr lang="en-US" b="1" noProof="0" dirty="0"/>
              <a:t>industry</a:t>
            </a:r>
            <a:r>
              <a:rPr lang="en-US" noProof="0" dirty="0"/>
              <a:t>, and the </a:t>
            </a:r>
            <a:r>
              <a:rPr lang="en-US" b="1" noProof="0" dirty="0"/>
              <a:t>last professional experience </a:t>
            </a:r>
            <a:r>
              <a:rPr lang="en-US" noProof="0" dirty="0"/>
              <a:t>of a user profile from their representation.</a:t>
            </a:r>
          </a:p>
          <a:p>
            <a:pPr marL="0" indent="0">
              <a:buFont typeface="Arial" panose="020B0604020202020204" pitchFamily="34" charset="0"/>
              <a:buNone/>
            </a:pPr>
            <a:r>
              <a:rPr lang="en-US" b="0" noProof="0" dirty="0"/>
              <a:t>Of course, learning to predict a person’s last job is </a:t>
            </a:r>
            <a:r>
              <a:rPr lang="en-US" b="1" noProof="0" dirty="0"/>
              <a:t>a practical proxy </a:t>
            </a:r>
            <a:r>
              <a:rPr lang="en-US" b="0" noProof="0" dirty="0"/>
              <a:t>for predicting their next job. </a:t>
            </a:r>
          </a:p>
          <a:p>
            <a:pPr marL="0" indent="0">
              <a:buFont typeface="Arial" panose="020B0604020202020204" pitchFamily="34" charset="0"/>
              <a:buNone/>
            </a:pPr>
            <a:endParaRPr lang="en-US" b="0" noProof="0" dirty="0"/>
          </a:p>
          <a:p>
            <a:pPr marL="0" indent="0">
              <a:buFont typeface="Arial" panose="020B0604020202020204" pitchFamily="34" charset="0"/>
              <a:buNone/>
            </a:pPr>
            <a:r>
              <a:rPr lang="en-US" b="0" noProof="0" dirty="0"/>
              <a:t>Taking a closer look at our data highlights that this task </a:t>
            </a:r>
            <a:r>
              <a:rPr lang="en-US" b="1" noProof="0" dirty="0"/>
              <a:t>is necessarily skewed </a:t>
            </a:r>
            <a:r>
              <a:rPr lang="en-US" b="0" noProof="0" dirty="0"/>
              <a:t>by the fact that people’s resumes often reflect </a:t>
            </a:r>
            <a:r>
              <a:rPr lang="en-US" b="1" noProof="0" dirty="0"/>
              <a:t>their career goals at time t. </a:t>
            </a:r>
          </a:p>
          <a:p>
            <a:pPr marL="0" indent="0">
              <a:buFont typeface="Arial" panose="020B0604020202020204" pitchFamily="34" charset="0"/>
              <a:buNone/>
            </a:pPr>
            <a:r>
              <a:rPr lang="en-US" b="0" noProof="0" dirty="0"/>
              <a:t>That is to say that their LinkedIn pages are filled with </a:t>
            </a:r>
            <a:r>
              <a:rPr lang="en-US" b="1" noProof="0" dirty="0"/>
              <a:t>period-specific buzzwords</a:t>
            </a:r>
            <a:r>
              <a:rPr lang="en-US" b="0" noProof="0" dirty="0"/>
              <a:t>, be it in their skills or job descriptions, and </a:t>
            </a:r>
            <a:r>
              <a:rPr lang="en-US" b="1" noProof="0" dirty="0"/>
              <a:t>angled at the kind of position they aim for</a:t>
            </a:r>
            <a:r>
              <a:rPr lang="en-US" b="0" noProof="0" dirty="0"/>
              <a:t>. </a:t>
            </a:r>
          </a:p>
          <a:p>
            <a:r>
              <a:rPr lang="en-US" b="0" noProof="0" dirty="0"/>
              <a:t>However, these observations </a:t>
            </a:r>
            <a:r>
              <a:rPr lang="en-US" b="1" noProof="0" dirty="0"/>
              <a:t>do no stand in the way </a:t>
            </a:r>
            <a:r>
              <a:rPr lang="en-US" b="0" noProof="0" dirty="0"/>
              <a:t>of the tasks we address in this work, and it is still reasonable to consider them good ways to evaluate the user's profile.</a:t>
            </a:r>
          </a:p>
          <a:p>
            <a:endParaRPr lang="en-US" noProof="0" dirty="0"/>
          </a:p>
          <a:p>
            <a:r>
              <a:rPr lang="en-US" noProof="0" dirty="0"/>
              <a:t>To sum up, we are handling a very specific type of data which is </a:t>
            </a:r>
            <a:r>
              <a:rPr lang="en-US" b="1" noProof="0" dirty="0"/>
              <a:t>as rich as it is challenging.</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37</a:t>
            </a:fld>
            <a:endParaRPr lang="fr-FR"/>
          </a:p>
        </p:txBody>
      </p:sp>
    </p:spTree>
    <p:extLst>
      <p:ext uri="{BB962C8B-B14F-4D97-AF65-F5344CB8AC3E}">
        <p14:creationId xmlns:p14="http://schemas.microsoft.com/office/powerpoint/2010/main" val="677752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If we get back to the framework overview, we can see </a:t>
            </a:r>
            <a:r>
              <a:rPr lang="en-US" b="1" noProof="0" dirty="0"/>
              <a:t>that it is separated in two</a:t>
            </a:r>
            <a:r>
              <a:rPr lang="en-US" noProof="0" dirty="0"/>
              <a:t>: the representation building part, and the representation evaluation part.</a:t>
            </a:r>
          </a:p>
          <a:p>
            <a:endParaRPr lang="en-US" noProof="0" dirty="0"/>
          </a:p>
          <a:p>
            <a:r>
              <a:rPr lang="en-US" noProof="0" dirty="0"/>
              <a:t>In the representation building part, the </a:t>
            </a:r>
            <a:r>
              <a:rPr lang="en-US" b="1" noProof="0" dirty="0"/>
              <a:t>professional experiences </a:t>
            </a:r>
            <a:r>
              <a:rPr lang="en-US" noProof="0" dirty="0"/>
              <a:t>are fed into </a:t>
            </a:r>
            <a:r>
              <a:rPr lang="en-US" b="1" noProof="0" dirty="0"/>
              <a:t>a word embedding model</a:t>
            </a:r>
            <a:r>
              <a:rPr lang="en-US" noProof="0" dirty="0"/>
              <a:t>, and then </a:t>
            </a:r>
            <a:r>
              <a:rPr lang="en-US" b="1" noProof="0" dirty="0"/>
              <a:t>aggregated</a:t>
            </a:r>
            <a:r>
              <a:rPr lang="en-US" noProof="0" dirty="0"/>
              <a:t> into </a:t>
            </a:r>
            <a:r>
              <a:rPr lang="en-US" noProof="0" dirty="0" err="1"/>
              <a:t>z_u</a:t>
            </a:r>
            <a:r>
              <a:rPr lang="en-US" noProof="0" dirty="0"/>
              <a:t>, the user’s representation.</a:t>
            </a:r>
          </a:p>
          <a:p>
            <a:endParaRPr lang="en-US" noProof="0" dirty="0"/>
          </a:p>
          <a:p>
            <a:r>
              <a:rPr lang="en-US" noProof="0" dirty="0"/>
              <a:t>We compare </a:t>
            </a:r>
            <a:r>
              <a:rPr lang="en-US" b="1" noProof="0" dirty="0"/>
              <a:t>3 word embedding </a:t>
            </a:r>
            <a:r>
              <a:rPr lang="en-US" noProof="0" dirty="0"/>
              <a:t>models.</a:t>
            </a:r>
          </a:p>
          <a:p>
            <a:r>
              <a:rPr lang="en-US" noProof="0" dirty="0"/>
              <a:t>The first 2 are FastText models. </a:t>
            </a:r>
          </a:p>
          <a:p>
            <a:r>
              <a:rPr lang="en-US" b="1" noProof="0" dirty="0"/>
              <a:t>FastText Pre-trained </a:t>
            </a:r>
            <a:r>
              <a:rPr lang="en-US" noProof="0" dirty="0"/>
              <a:t>(or </a:t>
            </a:r>
            <a:r>
              <a:rPr lang="en-US" noProof="0" dirty="0" err="1"/>
              <a:t>FastText_PT</a:t>
            </a:r>
            <a:r>
              <a:rPr lang="en-US" noProof="0" dirty="0"/>
              <a:t> for short) denotes a model that </a:t>
            </a:r>
            <a:r>
              <a:rPr lang="en-US" b="1" noProof="0" dirty="0"/>
              <a:t>was pre-trained</a:t>
            </a:r>
            <a:r>
              <a:rPr lang="en-US" noProof="0" dirty="0"/>
              <a:t> on </a:t>
            </a:r>
            <a:r>
              <a:rPr lang="en-US" b="1" noProof="0" dirty="0"/>
              <a:t>large standard datasets in French.</a:t>
            </a:r>
          </a:p>
          <a:p>
            <a:r>
              <a:rPr lang="en-US" noProof="0" dirty="0"/>
              <a:t>The second one, </a:t>
            </a:r>
            <a:r>
              <a:rPr lang="en-US" b="1" noProof="0" dirty="0"/>
              <a:t>FastText CV-oriented</a:t>
            </a:r>
            <a:r>
              <a:rPr lang="en-US" b="0" noProof="0" dirty="0"/>
              <a:t> (</a:t>
            </a:r>
            <a:r>
              <a:rPr lang="en-US" noProof="0" dirty="0"/>
              <a:t>or </a:t>
            </a:r>
            <a:r>
              <a:rPr lang="en-US" noProof="0" dirty="0" err="1"/>
              <a:t>FastText_CV</a:t>
            </a:r>
            <a:r>
              <a:rPr lang="en-US" noProof="0" dirty="0"/>
              <a:t>) was trained on our own data.</a:t>
            </a:r>
          </a:p>
          <a:p>
            <a:r>
              <a:rPr lang="en-US" noProof="0" dirty="0"/>
              <a:t>Finally, we use an </a:t>
            </a:r>
            <a:r>
              <a:rPr lang="en-US" b="1" noProof="0" dirty="0"/>
              <a:t>ELMo</a:t>
            </a:r>
            <a:r>
              <a:rPr lang="en-US" noProof="0" dirty="0"/>
              <a:t> model that </a:t>
            </a:r>
            <a:r>
              <a:rPr lang="en-US" b="1" noProof="0" dirty="0"/>
              <a:t>was pre-trained on French corpora</a:t>
            </a:r>
            <a:r>
              <a:rPr lang="en-US" noProof="0" dirty="0"/>
              <a:t>.</a:t>
            </a:r>
          </a:p>
          <a:p>
            <a:endParaRPr lang="en-US" noProof="0" dirty="0"/>
          </a:p>
          <a:p>
            <a:r>
              <a:rPr lang="en-US" noProof="0" dirty="0"/>
              <a:t>Regarding the </a:t>
            </a:r>
            <a:r>
              <a:rPr lang="en-US" b="1" noProof="0" dirty="0"/>
              <a:t>job representations’ final aggregation</a:t>
            </a:r>
            <a:r>
              <a:rPr lang="en-US" noProof="0" dirty="0"/>
              <a:t>, we tried </a:t>
            </a:r>
            <a:r>
              <a:rPr lang="en-US" b="1" noProof="0" dirty="0"/>
              <a:t>several forms of pooling </a:t>
            </a:r>
            <a:r>
              <a:rPr lang="en-US" noProof="0" dirty="0"/>
              <a:t>as well as some </a:t>
            </a:r>
            <a:r>
              <a:rPr lang="en-US" b="1" noProof="0" dirty="0"/>
              <a:t>more complex forms </a:t>
            </a:r>
            <a:r>
              <a:rPr lang="en-US" noProof="0" dirty="0"/>
              <a:t>of learnt aggregations. </a:t>
            </a:r>
          </a:p>
          <a:p>
            <a:r>
              <a:rPr lang="en-US" b="1" noProof="0" dirty="0"/>
              <a:t>Average pooling </a:t>
            </a:r>
            <a:r>
              <a:rPr lang="en-US" noProof="0" dirty="0"/>
              <a:t>is the one that got us the best results.</a:t>
            </a:r>
          </a:p>
          <a:p>
            <a:pPr marL="171450" indent="-171450">
              <a:buFontTx/>
              <a:buChar char="-"/>
            </a:pPr>
            <a:endParaRPr lang="en-US" noProof="0" dirty="0"/>
          </a:p>
          <a:p>
            <a:pPr marL="0" indent="0">
              <a:buFontTx/>
              <a:buNone/>
            </a:pPr>
            <a:r>
              <a:rPr lang="en-US" noProof="0" dirty="0"/>
              <a:t>If we take a look at the </a:t>
            </a:r>
            <a:r>
              <a:rPr lang="en-US" b="1" noProof="0" dirty="0"/>
              <a:t>evaluation</a:t>
            </a:r>
            <a:r>
              <a:rPr lang="en-US" noProof="0" dirty="0"/>
              <a:t> </a:t>
            </a:r>
            <a:r>
              <a:rPr lang="en-US" b="1" noProof="0" dirty="0"/>
              <a:t>part</a:t>
            </a:r>
            <a:r>
              <a:rPr lang="en-US" noProof="0" dirty="0"/>
              <a:t>, we can see that it is </a:t>
            </a:r>
            <a:r>
              <a:rPr lang="en-US" b="1" noProof="0" dirty="0"/>
              <a:t>composed of three models:</a:t>
            </a:r>
            <a:r>
              <a:rPr lang="en-US" noProof="0" dirty="0"/>
              <a:t> the skill predictor, the industry classifier and the next job decoder.</a:t>
            </a:r>
          </a:p>
          <a:p>
            <a:pPr marL="0" indent="0">
              <a:buFontTx/>
              <a:buNone/>
            </a:pPr>
            <a:r>
              <a:rPr lang="en-US" noProof="0" dirty="0"/>
              <a:t>The two first models are </a:t>
            </a:r>
            <a:r>
              <a:rPr lang="en-US" b="1" noProof="0" dirty="0"/>
              <a:t>2-Layers MLP </a:t>
            </a:r>
            <a:r>
              <a:rPr lang="en-US" noProof="0" dirty="0"/>
              <a:t>trained to </a:t>
            </a:r>
            <a:r>
              <a:rPr lang="en-US" noProof="0" dirty="0" err="1"/>
              <a:t>retrive</a:t>
            </a:r>
            <a:r>
              <a:rPr lang="en-US" noProof="0" dirty="0"/>
              <a:t> the skills and the industrial domain from</a:t>
            </a:r>
            <a:r>
              <a:rPr lang="en-US" b="1" noProof="0" dirty="0"/>
              <a:t> </a:t>
            </a:r>
            <a:r>
              <a:rPr lang="en-US" b="1" noProof="0" dirty="0" err="1"/>
              <a:t>z_u</a:t>
            </a:r>
            <a:r>
              <a:rPr lang="en-US" noProof="0" dirty="0"/>
              <a:t>, respectively. </a:t>
            </a:r>
          </a:p>
          <a:p>
            <a:pPr marL="0" indent="0">
              <a:buFontTx/>
              <a:buNone/>
            </a:pPr>
            <a:r>
              <a:rPr lang="en-US" noProof="0" dirty="0"/>
              <a:t>The Next Job decoder is a </a:t>
            </a:r>
            <a:r>
              <a:rPr lang="en-US" b="1" noProof="0" dirty="0"/>
              <a:t>recurrent</a:t>
            </a:r>
            <a:r>
              <a:rPr lang="en-US" noProof="0" dirty="0"/>
              <a:t> model which architecture is going to be detailed later on.</a:t>
            </a:r>
          </a:p>
          <a:p>
            <a:pPr marL="0" indent="0">
              <a:buFontTx/>
              <a:buNone/>
            </a:pPr>
            <a:r>
              <a:rPr lang="en-US" noProof="0" dirty="0"/>
              <a:t> </a:t>
            </a:r>
          </a:p>
          <a:p>
            <a:pPr marL="0" indent="0">
              <a:buFontTx/>
              <a:buNone/>
            </a:pPr>
            <a:r>
              <a:rPr lang="en-US" noProof="0" dirty="0"/>
              <a:t>Let us now get into the details of the embedding models we used.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38</a:t>
            </a:fld>
            <a:endParaRPr lang="fr-FR"/>
          </a:p>
        </p:txBody>
      </p:sp>
    </p:spTree>
    <p:extLst>
      <p:ext uri="{BB962C8B-B14F-4D97-AF65-F5344CB8AC3E}">
        <p14:creationId xmlns:p14="http://schemas.microsoft.com/office/powerpoint/2010/main" val="1119200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brought on by the </a:t>
            </a:r>
            <a:r>
              <a:rPr lang="en-US" b="1" dirty="0"/>
              <a:t>recent industrial developments</a:t>
            </a:r>
            <a:r>
              <a:rPr lang="en-US" dirty="0"/>
              <a:t>, is a classic Recommendation Problem, that is often addressed by Machine Learning algorithms, and namely, </a:t>
            </a:r>
            <a:r>
              <a:rPr lang="en-US" b="1" dirty="0"/>
              <a:t>Matrix Factorization</a:t>
            </a:r>
            <a:r>
              <a:rPr lang="en-US" dirty="0"/>
              <a:t>.</a:t>
            </a:r>
          </a:p>
          <a:p>
            <a:endParaRPr lang="en-US" dirty="0"/>
          </a:p>
          <a:p>
            <a:r>
              <a:rPr lang="en-US" dirty="0"/>
              <a:t>Matrix Factorization, which can be seen as </a:t>
            </a:r>
            <a:r>
              <a:rPr lang="en-US" b="1" dirty="0"/>
              <a:t>an early instance of Representation Learning</a:t>
            </a:r>
            <a:r>
              <a:rPr lang="en-US" dirty="0"/>
              <a:t>, has been the preferred approach to Recommendation since the focus shifted from content-based models to the Collaborative Filtering Approach.</a:t>
            </a:r>
          </a:p>
          <a:p>
            <a:r>
              <a:rPr lang="en-US" dirty="0"/>
              <a:t>It is only recently that Deep Learning Models found their way to this domain – which can be attributed to the </a:t>
            </a:r>
            <a:r>
              <a:rPr lang="en-US" b="1" dirty="0"/>
              <a:t>trend of content analysis</a:t>
            </a:r>
            <a:r>
              <a:rPr lang="en-US" dirty="0"/>
              <a:t>, in which Deep Learning takes place.</a:t>
            </a:r>
          </a:p>
          <a:p>
            <a:endParaRPr lang="en-US" dirty="0"/>
          </a:p>
          <a:p>
            <a:r>
              <a:rPr lang="en-US" dirty="0"/>
              <a:t>Machine Learning, and in particular Deep Learning models have grown very popular in the past few years because they can be applied to various domains, ranging from Computer Vision to Recommendation to Natural Language Processing. </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3</a:t>
            </a:fld>
            <a:endParaRPr lang="fr-FR"/>
          </a:p>
        </p:txBody>
      </p:sp>
    </p:spTree>
    <p:extLst>
      <p:ext uri="{BB962C8B-B14F-4D97-AF65-F5344CB8AC3E}">
        <p14:creationId xmlns:p14="http://schemas.microsoft.com/office/powerpoint/2010/main" val="1411449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The FastText model Builds on the work of </a:t>
            </a:r>
            <a:r>
              <a:rPr lang="en-US" b="1" dirty="0"/>
              <a:t>word2Vec</a:t>
            </a:r>
            <a:r>
              <a:rPr lang="en-US" dirty="0"/>
              <a:t>, and addresses its main limitation: </a:t>
            </a:r>
            <a:r>
              <a:rPr lang="en-US" b="1" dirty="0"/>
              <a:t>the handling of OOV words</a:t>
            </a:r>
            <a:r>
              <a:rPr lang="en-US" dirty="0"/>
              <a:t>.</a:t>
            </a:r>
          </a:p>
          <a:p>
            <a:pPr marL="0" indent="0">
              <a:buFont typeface="Arial" panose="020B0604020202020204" pitchFamily="34" charset="0"/>
              <a:buNone/>
            </a:pPr>
            <a:r>
              <a:rPr lang="en-US" dirty="0"/>
              <a:t>FastText does so by using </a:t>
            </a:r>
            <a:r>
              <a:rPr lang="en-US" b="1" dirty="0" err="1"/>
              <a:t>subwords</a:t>
            </a:r>
            <a:r>
              <a:rPr lang="en-US" dirty="0"/>
              <a:t> </a:t>
            </a:r>
            <a:r>
              <a:rPr lang="en-US" b="1" dirty="0"/>
              <a:t>embedding</a:t>
            </a:r>
            <a:r>
              <a:rPr lang="en-US" dirty="0"/>
              <a:t>, and then computing the embedding of a word as the average of its </a:t>
            </a:r>
            <a:r>
              <a:rPr lang="en-US" dirty="0" err="1"/>
              <a:t>subwords</a:t>
            </a:r>
            <a:r>
              <a:rPr lang="en-US" dirty="0"/>
              <a:t> embeddings.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 </a:t>
            </a:r>
            <a:r>
              <a:rPr lang="en-US" dirty="0" err="1"/>
              <a:t>exemple</a:t>
            </a:r>
            <a:r>
              <a:rPr lang="en-US" dirty="0"/>
              <a:t> of this process is illustrated on </a:t>
            </a:r>
            <a:r>
              <a:rPr lang="en-US" b="1" dirty="0"/>
              <a:t>the right hand side</a:t>
            </a:r>
            <a:r>
              <a:rPr lang="en-US" dirty="0"/>
              <a:t> of the slide.</a:t>
            </a:r>
          </a:p>
          <a:p>
            <a:pPr marL="0" indent="0">
              <a:buFont typeface="Arial" panose="020B0604020202020204" pitchFamily="34" charset="0"/>
              <a:buNone/>
            </a:pPr>
            <a:r>
              <a:rPr lang="en-US" dirty="0"/>
              <a:t>It shows the similarity between n-grams of an OOV word, </a:t>
            </a:r>
            <a:r>
              <a:rPr lang="en-US" b="1" dirty="0"/>
              <a:t>piquancy</a:t>
            </a:r>
            <a:r>
              <a:rPr lang="en-US" dirty="0"/>
              <a:t>, and the </a:t>
            </a:r>
            <a:r>
              <a:rPr lang="en-US" dirty="0" err="1"/>
              <a:t>ngrams</a:t>
            </a:r>
            <a:r>
              <a:rPr lang="en-US" dirty="0"/>
              <a:t> of a word seen at training time, </a:t>
            </a:r>
            <a:r>
              <a:rPr lang="en-US" b="1" dirty="0"/>
              <a:t>spiciness</a:t>
            </a:r>
            <a:r>
              <a:rPr lang="en-US" dirty="0"/>
              <a:t>. </a:t>
            </a:r>
          </a:p>
          <a:p>
            <a:pPr marL="0" indent="0">
              <a:buFont typeface="Arial" panose="020B0604020202020204" pitchFamily="34" charset="0"/>
              <a:buNone/>
            </a:pPr>
            <a:r>
              <a:rPr lang="en-US" dirty="0"/>
              <a:t>The red color indicates a high </a:t>
            </a:r>
            <a:r>
              <a:rPr lang="en-US" b="1" dirty="0"/>
              <a:t>cosine similarity</a:t>
            </a:r>
            <a:r>
              <a:rPr lang="en-US" dirty="0"/>
              <a:t>, which is used in the paper to evaluate the relevance of the learned sub-word embeddings of OOV words w.r.t. those of words seen in the training set. </a:t>
            </a:r>
          </a:p>
          <a:p>
            <a:pPr marL="0" indent="0">
              <a:buFont typeface="Arial" panose="020B0604020202020204" pitchFamily="34" charset="0"/>
              <a:buNone/>
            </a:pPr>
            <a:r>
              <a:rPr lang="en-US" dirty="0"/>
              <a:t>We can see that the embedding of the  n-gram “</a:t>
            </a:r>
            <a:r>
              <a:rPr lang="en-US" b="1" dirty="0" err="1"/>
              <a:t>piquan</a:t>
            </a:r>
            <a:r>
              <a:rPr lang="en-US" dirty="0"/>
              <a:t>” is very similar to the of the </a:t>
            </a:r>
            <a:r>
              <a:rPr lang="en-US" dirty="0" err="1"/>
              <a:t>ngram</a:t>
            </a:r>
            <a:r>
              <a:rPr lang="en-US" dirty="0"/>
              <a:t> “</a:t>
            </a:r>
            <a:r>
              <a:rPr lang="en-US" b="1" dirty="0" err="1"/>
              <a:t>spicin</a:t>
            </a:r>
            <a:r>
              <a:rPr lang="en-US" dirty="0"/>
              <a:t>”, which is a good hint regarding </a:t>
            </a:r>
            <a:r>
              <a:rPr lang="en-US" b="1" dirty="0"/>
              <a:t>the OOV word’s </a:t>
            </a:r>
            <a:r>
              <a:rPr lang="en-US" dirty="0"/>
              <a:t>final embedding.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our case, this handling of OOV words is especially useful to tackle </a:t>
            </a:r>
            <a:r>
              <a:rPr lang="en-US" b="1" dirty="0"/>
              <a:t>typos</a:t>
            </a:r>
            <a:r>
              <a:rPr lang="en-US" dirty="0"/>
              <a:t> </a:t>
            </a:r>
            <a:r>
              <a:rPr lang="en-US" b="1" dirty="0"/>
              <a:t>and named </a:t>
            </a:r>
            <a:r>
              <a:rPr lang="en-US" b="1" dirty="0" err="1"/>
              <a:t>entites</a:t>
            </a:r>
            <a:r>
              <a:rPr lang="en-US" b="1" dirty="0"/>
              <a:t> </a:t>
            </a:r>
            <a:r>
              <a:rPr lang="en-US" dirty="0"/>
              <a:t>in our data.</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 is worth noting </a:t>
            </a:r>
            <a:r>
              <a:rPr lang="en-US" b="0" dirty="0"/>
              <a:t>that</a:t>
            </a:r>
            <a:r>
              <a:rPr lang="en-US" b="1" dirty="0"/>
              <a:t> FastText embedding models</a:t>
            </a:r>
            <a:r>
              <a:rPr lang="en-US" dirty="0"/>
              <a:t> are very Fast To train as they are </a:t>
            </a:r>
            <a:r>
              <a:rPr lang="en-US" b="1" dirty="0"/>
              <a:t>not recurrent.</a:t>
            </a:r>
          </a:p>
          <a:p>
            <a:pPr marL="171450" indent="-171450">
              <a:buFont typeface="Arial" panose="020B0604020202020204" pitchFamily="34" charset="0"/>
              <a:buChar char="•"/>
            </a:pPr>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39</a:t>
            </a:fld>
            <a:endParaRPr lang="fr-FR"/>
          </a:p>
        </p:txBody>
      </p:sp>
    </p:spTree>
    <p:extLst>
      <p:ext uri="{BB962C8B-B14F-4D97-AF65-F5344CB8AC3E}">
        <p14:creationId xmlns:p14="http://schemas.microsoft.com/office/powerpoint/2010/main" val="2225292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ELMo on the other hand, presents </a:t>
            </a:r>
            <a:r>
              <a:rPr lang="en-US" b="1" dirty="0"/>
              <a:t>contextualized embeddings </a:t>
            </a:r>
            <a:r>
              <a:rPr lang="en-US" dirty="0"/>
              <a:t>that rely on </a:t>
            </a:r>
            <a:r>
              <a:rPr lang="en-US" b="1" dirty="0"/>
              <a:t>a pre-trained bidirectional Language Model</a:t>
            </a:r>
            <a:r>
              <a:rPr lang="en-US" dirty="0"/>
              <a:t>, or </a:t>
            </a:r>
            <a:r>
              <a:rPr lang="en-US" dirty="0" err="1"/>
              <a:t>BiLM</a:t>
            </a:r>
            <a:r>
              <a:rPr lang="en-US" dirty="0"/>
              <a:t>. </a:t>
            </a:r>
          </a:p>
          <a:p>
            <a:pPr marL="0" indent="0">
              <a:buFont typeface="Arial" panose="020B0604020202020204" pitchFamily="34" charset="0"/>
              <a:buNone/>
            </a:pPr>
            <a:r>
              <a:rPr lang="en-US" dirty="0"/>
              <a:t>Both the forward and the backward components of this </a:t>
            </a:r>
            <a:r>
              <a:rPr lang="en-US" dirty="0" err="1"/>
              <a:t>BiLM</a:t>
            </a:r>
            <a:r>
              <a:rPr lang="en-US" dirty="0"/>
              <a:t> have L=2 layers.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Once the </a:t>
            </a:r>
            <a:r>
              <a:rPr lang="en-US" dirty="0" err="1"/>
              <a:t>BiLM</a:t>
            </a:r>
            <a:r>
              <a:rPr lang="en-US" dirty="0"/>
              <a:t> is trained</a:t>
            </a:r>
            <a:r>
              <a:rPr lang="en-US" b="1" dirty="0"/>
              <a:t>, each token w is fed to the the </a:t>
            </a:r>
            <a:r>
              <a:rPr lang="en-US" b="1" dirty="0" err="1"/>
              <a:t>Bi</a:t>
            </a:r>
            <a:r>
              <a:rPr lang="en-US" dirty="0" err="1"/>
              <a:t>LM</a:t>
            </a:r>
            <a:r>
              <a:rPr lang="en-US" dirty="0"/>
              <a:t> and associated with a set </a:t>
            </a:r>
            <a:r>
              <a:rPr lang="en-US" b="1" dirty="0"/>
              <a:t>of L+1 representations</a:t>
            </a:r>
            <a:r>
              <a:rPr lang="en-US" dirty="0"/>
              <a:t>, which is aggregated into a </a:t>
            </a:r>
            <a:r>
              <a:rPr lang="en-US" b="1" dirty="0"/>
              <a:t>single, final representation </a:t>
            </a:r>
            <a:r>
              <a:rPr lang="en-US" dirty="0" err="1"/>
              <a:t>z_w^ELMo</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final representation is a </a:t>
            </a:r>
            <a:r>
              <a:rPr lang="en-US" b="1" dirty="0"/>
              <a:t>weighted sum </a:t>
            </a:r>
            <a:r>
              <a:rPr lang="en-US" dirty="0"/>
              <a:t>of the previous L+1 representations, and </a:t>
            </a:r>
            <a:r>
              <a:rPr lang="en-US" b="1" dirty="0"/>
              <a:t>the ponderations </a:t>
            </a:r>
            <a:r>
              <a:rPr lang="en-US" b="1" dirty="0" err="1"/>
              <a:t>s_i^task</a:t>
            </a:r>
            <a:r>
              <a:rPr lang="en-US" b="1" dirty="0"/>
              <a:t> </a:t>
            </a:r>
            <a:r>
              <a:rPr lang="en-US" dirty="0"/>
              <a:t>are learned during a fine-tuning process on the downstream task.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Peters et al. motivate the number of 2 layers for the </a:t>
            </a:r>
            <a:r>
              <a:rPr lang="en-US" dirty="0" err="1"/>
              <a:t>biLM</a:t>
            </a:r>
            <a:r>
              <a:rPr lang="en-US" dirty="0"/>
              <a:t> components by the fact that </a:t>
            </a:r>
            <a:r>
              <a:rPr lang="en-US" b="1" dirty="0"/>
              <a:t>the first layers capture low-level information </a:t>
            </a:r>
            <a:r>
              <a:rPr lang="en-US" dirty="0"/>
              <a:t>such as syntax for POS tagging, while </a:t>
            </a:r>
            <a:r>
              <a:rPr lang="en-US" b="1" dirty="0"/>
              <a:t>the second layers extract </a:t>
            </a:r>
            <a:r>
              <a:rPr lang="fr-FR" b="1" dirty="0" err="1"/>
              <a:t>context-dependent</a:t>
            </a:r>
            <a:r>
              <a:rPr lang="fr-FR" b="1" dirty="0"/>
              <a:t> </a:t>
            </a:r>
            <a:r>
              <a:rPr lang="fr-FR" dirty="0"/>
              <a:t>aspects of </a:t>
            </a:r>
            <a:r>
              <a:rPr lang="fr-FR" dirty="0" err="1"/>
              <a:t>word</a:t>
            </a:r>
            <a:r>
              <a:rPr lang="fr-FR" dirty="0"/>
              <a:t> </a:t>
            </a:r>
            <a:r>
              <a:rPr lang="fr-FR" dirty="0" err="1"/>
              <a:t>meaning</a:t>
            </a:r>
            <a:r>
              <a:rPr lang="fr-FR" dirty="0"/>
              <a:t>, </a:t>
            </a:r>
            <a:r>
              <a:rPr lang="fr-FR" dirty="0" err="1"/>
              <a:t>thus</a:t>
            </a:r>
            <a:r>
              <a:rPr lang="fr-FR" dirty="0"/>
              <a:t> </a:t>
            </a:r>
            <a:r>
              <a:rPr lang="fr-FR" dirty="0" err="1"/>
              <a:t>performing</a:t>
            </a:r>
            <a:r>
              <a:rPr lang="fr-FR" dirty="0"/>
              <a:t> </a:t>
            </a:r>
            <a:r>
              <a:rPr lang="fr-FR" dirty="0" err="1"/>
              <a:t>word-disambiguation</a:t>
            </a:r>
            <a:r>
              <a:rPr lang="fr-FR" dirty="0"/>
              <a:t>.</a:t>
            </a:r>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40</a:t>
            </a:fld>
            <a:endParaRPr lang="fr-FR"/>
          </a:p>
        </p:txBody>
      </p:sp>
    </p:spTree>
    <p:extLst>
      <p:ext uri="{BB962C8B-B14F-4D97-AF65-F5344CB8AC3E}">
        <p14:creationId xmlns:p14="http://schemas.microsoft.com/office/powerpoint/2010/main" val="25320809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Now that we explained what word embeddings we used, let’s take a closer look at our </a:t>
            </a:r>
            <a:r>
              <a:rPr lang="en-US" b="1" noProof="0" dirty="0"/>
              <a:t>next job generation task.</a:t>
            </a:r>
          </a:p>
          <a:p>
            <a:endParaRPr lang="en-US" noProof="0" dirty="0"/>
          </a:p>
          <a:p>
            <a:r>
              <a:rPr lang="en-US" noProof="0" dirty="0"/>
              <a:t>Our approach to text generation is close to the task </a:t>
            </a:r>
            <a:r>
              <a:rPr lang="en-US" b="1" noProof="0" dirty="0"/>
              <a:t>of abstractive summarization</a:t>
            </a:r>
            <a:r>
              <a:rPr lang="en-US" noProof="0" dirty="0"/>
              <a:t>, as we aim at first understanding a person’s career in a professional representation and then, at generating this person’s last job. </a:t>
            </a:r>
          </a:p>
          <a:p>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Text generation is known to be </a:t>
            </a:r>
            <a:r>
              <a:rPr lang="en-US" b="1" noProof="0" dirty="0"/>
              <a:t>a computationally expensive task</a:t>
            </a:r>
            <a:r>
              <a:rPr lang="en-US" noProof="0" dirty="0"/>
              <a:t>, as well as a </a:t>
            </a:r>
            <a:r>
              <a:rPr lang="en-US" b="1" noProof="0" dirty="0"/>
              <a:t>hard one to evaluate</a:t>
            </a:r>
            <a:r>
              <a:rPr lang="en-US" noProof="0" dirty="0"/>
              <a:t>, as we will detail later on. </a:t>
            </a:r>
          </a:p>
          <a:p>
            <a:endParaRPr lang="en-US" noProof="0" dirty="0"/>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41</a:t>
            </a:fld>
            <a:endParaRPr lang="fr-FR"/>
          </a:p>
        </p:txBody>
      </p:sp>
    </p:spTree>
    <p:extLst>
      <p:ext uri="{BB962C8B-B14F-4D97-AF65-F5344CB8AC3E}">
        <p14:creationId xmlns:p14="http://schemas.microsoft.com/office/powerpoint/2010/main" val="402506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user profile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built</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encoding</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a:t>
            </a:r>
            <a:r>
              <a:rPr lang="fr-FR" sz="1200" b="1" kern="1200" dirty="0">
                <a:solidFill>
                  <a:schemeClr val="tx1"/>
                </a:solidFill>
                <a:effectLst/>
                <a:latin typeface="+mn-lt"/>
                <a:ea typeface="+mn-ea"/>
                <a:cs typeface="+mn-cs"/>
              </a:rPr>
              <a:t>T first </a:t>
            </a:r>
            <a:r>
              <a:rPr lang="fr-FR" sz="1200" b="1" kern="1200" dirty="0" err="1">
                <a:solidFill>
                  <a:schemeClr val="tx1"/>
                </a:solidFill>
                <a:effectLst/>
                <a:latin typeface="+mn-lt"/>
                <a:ea typeface="+mn-ea"/>
                <a:cs typeface="+mn-cs"/>
              </a:rPr>
              <a:t>professional</a:t>
            </a:r>
            <a:r>
              <a:rPr lang="fr-FR" sz="1200" b="1" kern="1200" dirty="0">
                <a:solidFill>
                  <a:schemeClr val="tx1"/>
                </a:solidFill>
                <a:effectLst/>
                <a:latin typeface="+mn-lt"/>
                <a:ea typeface="+mn-ea"/>
                <a:cs typeface="+mn-cs"/>
              </a:rPr>
              <a:t> </a:t>
            </a:r>
            <a:r>
              <a:rPr lang="fr-FR" sz="1200" b="1" kern="1200" dirty="0" err="1">
                <a:solidFill>
                  <a:schemeClr val="tx1"/>
                </a:solidFill>
                <a:effectLst/>
                <a:latin typeface="+mn-lt"/>
                <a:ea typeface="+mn-ea"/>
                <a:cs typeface="+mn-cs"/>
              </a:rPr>
              <a:t>experiences</a:t>
            </a:r>
            <a:r>
              <a:rPr lang="fr-FR" sz="1200" b="1" kern="1200" dirty="0">
                <a:solidFill>
                  <a:schemeClr val="tx1"/>
                </a:solidFill>
                <a:effectLst/>
                <a:latin typeface="+mn-lt"/>
                <a:ea typeface="+mn-ea"/>
                <a:cs typeface="+mn-cs"/>
              </a:rPr>
              <a:t> </a:t>
            </a:r>
            <a:r>
              <a:rPr lang="fr-FR" sz="1200" b="0" kern="1200" dirty="0">
                <a:solidFill>
                  <a:schemeClr val="tx1"/>
                </a:solidFill>
                <a:effectLst/>
                <a:latin typeface="+mn-lt"/>
                <a:ea typeface="+mn-ea"/>
                <a:cs typeface="+mn-cs"/>
              </a:rPr>
              <a:t>(or jobs).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Then</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the </a:t>
            </a:r>
            <a:r>
              <a:rPr lang="fr-FR" sz="1200" b="1" kern="1200" dirty="0" err="1">
                <a:solidFill>
                  <a:schemeClr val="tx1"/>
                </a:solidFill>
                <a:effectLst/>
                <a:latin typeface="+mn-lt"/>
                <a:ea typeface="+mn-ea"/>
                <a:cs typeface="+mn-cs"/>
              </a:rPr>
              <a:t>user's</a:t>
            </a:r>
            <a:r>
              <a:rPr lang="fr-FR" sz="1200" b="1" kern="1200" dirty="0">
                <a:solidFill>
                  <a:schemeClr val="tx1"/>
                </a:solidFill>
                <a:effectLst/>
                <a:latin typeface="+mn-lt"/>
                <a:ea typeface="+mn-ea"/>
                <a:cs typeface="+mn-cs"/>
              </a:rPr>
              <a:t> last job, </a:t>
            </a:r>
            <a:r>
              <a:rPr lang="fr-FR" sz="1200" b="0" kern="1200" dirty="0" err="1">
                <a:solidFill>
                  <a:schemeClr val="tx1"/>
                </a:solidFill>
                <a:effectLst/>
                <a:latin typeface="+mn-lt"/>
                <a:ea typeface="+mn-ea"/>
                <a:cs typeface="+mn-cs"/>
              </a:rPr>
              <a:t>Job_t</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Note </a:t>
            </a:r>
            <a:r>
              <a:rPr lang="fr-FR" sz="1200" b="0" kern="1200" dirty="0" err="1">
                <a:solidFill>
                  <a:schemeClr val="tx1"/>
                </a:solidFill>
                <a:effectLst/>
                <a:latin typeface="+mn-lt"/>
                <a:ea typeface="+mn-ea"/>
                <a:cs typeface="+mn-cs"/>
              </a:rPr>
              <a:t>that</a:t>
            </a:r>
            <a:r>
              <a:rPr lang="fr-FR" sz="1200" b="0" kern="1200" dirty="0">
                <a:solidFill>
                  <a:schemeClr val="tx1"/>
                </a:solidFill>
                <a:effectLst/>
                <a:latin typeface="+mn-lt"/>
                <a:ea typeface="+mn-ea"/>
                <a:cs typeface="+mn-cs"/>
              </a:rPr>
              <a:t> a new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1" kern="1200" dirty="0" err="1">
                <a:solidFill>
                  <a:schemeClr val="tx1"/>
                </a:solidFill>
                <a:effectLst/>
                <a:latin typeface="+mn-lt"/>
                <a:ea typeface="+mn-ea"/>
                <a:cs typeface="+mn-cs"/>
              </a:rPr>
              <a:t>trained</a:t>
            </a:r>
            <a:r>
              <a:rPr lang="fr-FR" sz="1200" b="1" kern="1200" dirty="0">
                <a:solidFill>
                  <a:schemeClr val="tx1"/>
                </a:solidFill>
                <a:effectLst/>
                <a:latin typeface="+mn-lt"/>
                <a:ea typeface="+mn-ea"/>
                <a:cs typeface="+mn-cs"/>
              </a:rPr>
              <a:t> for </a:t>
            </a:r>
            <a:r>
              <a:rPr lang="fr-FR" sz="1200" b="1" kern="1200" dirty="0" err="1">
                <a:solidFill>
                  <a:schemeClr val="tx1"/>
                </a:solidFill>
                <a:effectLst/>
                <a:latin typeface="+mn-lt"/>
                <a:ea typeface="+mn-ea"/>
                <a:cs typeface="+mn-cs"/>
              </a:rPr>
              <a:t>each</a:t>
            </a:r>
            <a:r>
              <a:rPr lang="fr-FR" sz="1200" b="1" kern="1200" dirty="0">
                <a:solidFill>
                  <a:schemeClr val="tx1"/>
                </a:solidFill>
                <a:effectLst/>
                <a:latin typeface="+mn-lt"/>
                <a:ea typeface="+mn-ea"/>
                <a:cs typeface="+mn-cs"/>
              </a:rPr>
              <a:t> </a:t>
            </a:r>
            <a:r>
              <a:rPr lang="fr-FR" sz="1200" b="1" kern="1200" dirty="0" err="1">
                <a:solidFill>
                  <a:schemeClr val="tx1"/>
                </a:solidFill>
                <a:effectLst/>
                <a:latin typeface="+mn-lt"/>
                <a:ea typeface="+mn-ea"/>
                <a:cs typeface="+mn-cs"/>
              </a:rPr>
              <a:t>word</a:t>
            </a:r>
            <a:r>
              <a:rPr lang="fr-FR" sz="1200" b="1" kern="1200" dirty="0">
                <a:solidFill>
                  <a:schemeClr val="tx1"/>
                </a:solidFill>
                <a:effectLst/>
                <a:latin typeface="+mn-lt"/>
                <a:ea typeface="+mn-ea"/>
                <a:cs typeface="+mn-cs"/>
              </a:rPr>
              <a:t> </a:t>
            </a:r>
            <a:r>
              <a:rPr lang="fr-FR" sz="1200" b="1" kern="1200" dirty="0" err="1">
                <a:solidFill>
                  <a:schemeClr val="tx1"/>
                </a:solidFill>
                <a:effectLst/>
                <a:latin typeface="+mn-lt"/>
                <a:ea typeface="+mn-ea"/>
                <a:cs typeface="+mn-cs"/>
              </a:rPr>
              <a:t>embedding</a:t>
            </a:r>
            <a:r>
              <a:rPr lang="fr-FR" sz="1200" b="1"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we</a:t>
            </a:r>
            <a:r>
              <a:rPr lang="fr-FR" sz="1200" b="0" kern="1200" dirty="0">
                <a:solidFill>
                  <a:schemeClr val="tx1"/>
                </a:solidFill>
                <a:effectLst/>
                <a:latin typeface="+mn-lt"/>
                <a:ea typeface="+mn-ea"/>
                <a:cs typeface="+mn-cs"/>
              </a:rPr>
              <a:t> compare.</a:t>
            </a:r>
            <a:endParaRPr lang="fr-FR" dirty="0"/>
          </a:p>
          <a:p>
            <a:endParaRPr lang="fr-FR" dirty="0"/>
          </a:p>
          <a:p>
            <a:r>
              <a:rPr lang="fr-FR" dirty="0"/>
              <a:t>The </a:t>
            </a:r>
            <a:r>
              <a:rPr lang="fr-FR" dirty="0" err="1"/>
              <a:t>decoder</a:t>
            </a:r>
            <a:r>
              <a:rPr lang="fr-FR" dirty="0"/>
              <a:t> </a:t>
            </a:r>
            <a:r>
              <a:rPr lang="fr-FR" dirty="0" err="1"/>
              <a:t>takes</a:t>
            </a:r>
            <a:r>
              <a:rPr lang="fr-FR" dirty="0"/>
              <a:t> the </a:t>
            </a:r>
            <a:r>
              <a:rPr lang="fr-FR" dirty="0" err="1"/>
              <a:t>form</a:t>
            </a:r>
            <a:r>
              <a:rPr lang="fr-FR" dirty="0"/>
              <a:t> a LSTM </a:t>
            </a:r>
            <a:r>
              <a:rPr lang="fr-FR" dirty="0" err="1"/>
              <a:t>cell</a:t>
            </a:r>
            <a:r>
              <a:rPr lang="fr-FR" dirty="0"/>
              <a:t> and </a:t>
            </a:r>
            <a:r>
              <a:rPr lang="fr-FR" dirty="0" err="1"/>
              <a:t>is</a:t>
            </a:r>
            <a:r>
              <a:rPr lang="fr-FR" dirty="0"/>
              <a:t> </a:t>
            </a:r>
            <a:r>
              <a:rPr lang="fr-FR" dirty="0" err="1"/>
              <a:t>trained</a:t>
            </a:r>
            <a:r>
              <a:rPr lang="fr-FR" dirty="0"/>
              <a:t> </a:t>
            </a:r>
            <a:r>
              <a:rPr lang="fr-FR" dirty="0" err="1"/>
              <a:t>using</a:t>
            </a:r>
            <a:r>
              <a:rPr lang="fr-FR" dirty="0"/>
              <a:t> </a:t>
            </a:r>
            <a:r>
              <a:rPr lang="fr-FR" b="1" dirty="0"/>
              <a:t>a variable </a:t>
            </a:r>
            <a:r>
              <a:rPr lang="fr-FR" b="1" dirty="0" err="1"/>
              <a:t>teacher</a:t>
            </a:r>
            <a:r>
              <a:rPr lang="fr-FR" b="1" dirty="0"/>
              <a:t> forcing </a:t>
            </a:r>
            <a:r>
              <a:rPr lang="fr-FR" b="1" dirty="0" err="1"/>
              <a:t>method</a:t>
            </a:r>
            <a:r>
              <a:rPr lang="fr-FR" b="1" dirty="0"/>
              <a: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Let's</a:t>
            </a:r>
            <a:r>
              <a:rPr lang="fr-FR" dirty="0"/>
              <a:t> </a:t>
            </a:r>
            <a:r>
              <a:rPr lang="fr-FR" dirty="0" err="1"/>
              <a:t>now</a:t>
            </a:r>
            <a:r>
              <a:rPr lang="fr-FR" dirty="0"/>
              <a:t> move on to the </a:t>
            </a:r>
            <a:r>
              <a:rPr lang="fr-FR" b="1" dirty="0" err="1"/>
              <a:t>results</a:t>
            </a:r>
            <a:r>
              <a:rPr lang="fr-FR" dirty="0"/>
              <a:t> of the </a:t>
            </a:r>
            <a:r>
              <a:rPr lang="fr-FR" dirty="0" err="1"/>
              <a:t>experiments</a:t>
            </a:r>
            <a:r>
              <a:rPr lang="fr-FR" dirty="0"/>
              <a:t>. </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42</a:t>
            </a:fld>
            <a:endParaRPr lang="fr-FR"/>
          </a:p>
        </p:txBody>
      </p:sp>
    </p:spTree>
    <p:extLst>
      <p:ext uri="{BB962C8B-B14F-4D97-AF65-F5344CB8AC3E}">
        <p14:creationId xmlns:p14="http://schemas.microsoft.com/office/powerpoint/2010/main" val="583110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slide </a:t>
            </a:r>
            <a:r>
              <a:rPr lang="fr-FR" dirty="0" err="1"/>
              <a:t>presents</a:t>
            </a:r>
            <a:r>
              <a:rPr lang="fr-FR" dirty="0"/>
              <a:t> the </a:t>
            </a:r>
            <a:r>
              <a:rPr lang="fr-FR" dirty="0" err="1"/>
              <a:t>results</a:t>
            </a:r>
            <a:r>
              <a:rPr lang="fr-FR" dirty="0"/>
              <a:t> of the </a:t>
            </a:r>
            <a:r>
              <a:rPr lang="fr-FR" dirty="0" err="1"/>
              <a:t>experiements</a:t>
            </a:r>
            <a:r>
              <a:rPr lang="fr-FR" dirty="0"/>
              <a:t> on the </a:t>
            </a:r>
            <a:r>
              <a:rPr lang="fr-FR" b="1" dirty="0" err="1"/>
              <a:t>industry</a:t>
            </a:r>
            <a:r>
              <a:rPr lang="fr-FR" b="1" dirty="0"/>
              <a:t> classification </a:t>
            </a:r>
            <a:r>
              <a:rPr lang="fr-FR" b="1" dirty="0" err="1"/>
              <a:t>task</a:t>
            </a:r>
            <a:r>
              <a:rPr lang="fr-FR" b="1" dirty="0"/>
              <a:t> </a:t>
            </a:r>
            <a:r>
              <a:rPr lang="fr-FR" dirty="0"/>
              <a:t>and the </a:t>
            </a:r>
            <a:r>
              <a:rPr lang="fr-FR" b="1" dirty="0" err="1"/>
              <a:t>skill</a:t>
            </a:r>
            <a:r>
              <a:rPr lang="fr-FR" b="1" dirty="0"/>
              <a:t> classification </a:t>
            </a:r>
            <a:r>
              <a:rPr lang="fr-FR" b="1" dirty="0" err="1"/>
              <a:t>task</a:t>
            </a:r>
            <a:r>
              <a:rPr lang="fr-FR" dirty="0"/>
              <a:t>. </a:t>
            </a:r>
          </a:p>
          <a:p>
            <a:endParaRPr lang="fr-FR" dirty="0"/>
          </a:p>
          <a:p>
            <a:r>
              <a:rPr lang="fr-FR" dirty="0"/>
              <a:t>The </a:t>
            </a:r>
            <a:r>
              <a:rPr lang="fr-FR" b="1" dirty="0" err="1"/>
              <a:t>three</a:t>
            </a:r>
            <a:r>
              <a:rPr lang="fr-FR" b="1" dirty="0"/>
              <a:t> </a:t>
            </a:r>
            <a:r>
              <a:rPr lang="fr-FR" b="1" dirty="0" err="1"/>
              <a:t>word</a:t>
            </a:r>
            <a:r>
              <a:rPr lang="fr-FR" b="1" dirty="0"/>
              <a:t> </a:t>
            </a:r>
            <a:r>
              <a:rPr lang="fr-FR" b="1" dirty="0" err="1"/>
              <a:t>embedding</a:t>
            </a:r>
            <a:r>
              <a:rPr lang="fr-FR" b="1" dirty="0"/>
              <a:t> </a:t>
            </a:r>
            <a:r>
              <a:rPr lang="fr-FR" b="1" dirty="0" err="1"/>
              <a:t>models</a:t>
            </a:r>
            <a:r>
              <a:rPr lang="fr-FR" b="1" dirty="0"/>
              <a:t> </a:t>
            </a:r>
            <a:r>
              <a:rPr lang="fr-FR" dirty="0" err="1"/>
              <a:t>described</a:t>
            </a:r>
            <a:r>
              <a:rPr lang="fr-FR" dirty="0"/>
              <a:t> </a:t>
            </a:r>
            <a:r>
              <a:rPr lang="fr-FR" dirty="0" err="1"/>
              <a:t>earlier</a:t>
            </a:r>
            <a:r>
              <a:rPr lang="fr-FR" dirty="0"/>
              <a:t> are </a:t>
            </a:r>
            <a:r>
              <a:rPr lang="fr-FR" dirty="0" err="1"/>
              <a:t>compared</a:t>
            </a:r>
            <a:r>
              <a:rPr lang="fr-FR" dirty="0"/>
              <a:t> to </a:t>
            </a:r>
            <a:r>
              <a:rPr lang="fr-FR" b="1" dirty="0"/>
              <a:t>more trivial </a:t>
            </a:r>
            <a:r>
              <a:rPr lang="fr-FR" b="1" dirty="0" err="1"/>
              <a:t>baselines</a:t>
            </a:r>
            <a:r>
              <a:rPr lang="fr-FR" b="1" dirty="0"/>
              <a:t> </a:t>
            </a:r>
            <a:r>
              <a:rPr lang="fr-FR" dirty="0" err="1"/>
              <a:t>such</a:t>
            </a:r>
            <a:r>
              <a:rPr lang="fr-FR" dirty="0"/>
              <a:t> as the </a:t>
            </a:r>
            <a:r>
              <a:rPr lang="fr-FR" dirty="0" err="1"/>
              <a:t>most</a:t>
            </a:r>
            <a:r>
              <a:rPr lang="fr-FR" dirty="0"/>
              <a:t> </a:t>
            </a:r>
            <a:r>
              <a:rPr lang="fr-FR" dirty="0" err="1"/>
              <a:t>common</a:t>
            </a:r>
            <a:r>
              <a:rPr lang="fr-FR" dirty="0"/>
              <a:t> class or classes, and a </a:t>
            </a:r>
            <a:r>
              <a:rPr lang="fr-FR" dirty="0" err="1"/>
              <a:t>random</a:t>
            </a:r>
            <a:r>
              <a:rPr lang="fr-FR" dirty="0"/>
              <a:t> </a:t>
            </a:r>
            <a:r>
              <a:rPr lang="fr-FR" dirty="0" err="1"/>
              <a:t>prediction</a:t>
            </a:r>
            <a:r>
              <a:rPr lang="fr-FR" dirty="0"/>
              <a:t> in the case of the industries.</a:t>
            </a:r>
          </a:p>
          <a:p>
            <a:endParaRPr lang="fr-FR" dirty="0"/>
          </a:p>
          <a:p>
            <a:r>
              <a:rPr lang="fr-FR" dirty="0"/>
              <a:t>The </a:t>
            </a:r>
            <a:r>
              <a:rPr lang="fr-FR" dirty="0" err="1"/>
              <a:t>results</a:t>
            </a:r>
            <a:r>
              <a:rPr lang="fr-FR" dirty="0"/>
              <a:t> show </a:t>
            </a:r>
            <a:r>
              <a:rPr lang="fr-FR" b="1" dirty="0" err="1"/>
              <a:t>that</a:t>
            </a:r>
            <a:r>
              <a:rPr lang="fr-FR" b="1" dirty="0"/>
              <a:t> ELMo </a:t>
            </a:r>
            <a:r>
              <a:rPr lang="fr-FR" b="1" dirty="0" err="1"/>
              <a:t>outperforms</a:t>
            </a:r>
            <a:r>
              <a:rPr lang="fr-FR" b="1" dirty="0"/>
              <a:t> the </a:t>
            </a:r>
            <a:r>
              <a:rPr lang="fr-FR" b="1" dirty="0" err="1"/>
              <a:t>FastText</a:t>
            </a:r>
            <a:r>
              <a:rPr lang="fr-FR" b="1" dirty="0"/>
              <a:t> </a:t>
            </a:r>
            <a:r>
              <a:rPr lang="fr-FR" b="1" dirty="0" err="1"/>
              <a:t>models</a:t>
            </a:r>
            <a:r>
              <a:rPr lang="fr-FR" dirty="0"/>
              <a:t>, </a:t>
            </a:r>
            <a:r>
              <a:rPr lang="fr-FR" dirty="0" err="1"/>
              <a:t>probably</a:t>
            </a:r>
            <a:r>
              <a:rPr lang="fr-FR" dirty="0"/>
              <a:t> due to </a:t>
            </a:r>
            <a:r>
              <a:rPr lang="fr-FR" dirty="0" err="1"/>
              <a:t>its</a:t>
            </a:r>
            <a:r>
              <a:rPr lang="fr-FR" dirty="0"/>
              <a:t> </a:t>
            </a:r>
            <a:r>
              <a:rPr lang="fr-FR" dirty="0" err="1"/>
              <a:t>ability</a:t>
            </a:r>
            <a:r>
              <a:rPr lang="fr-FR" dirty="0"/>
              <a:t> to </a:t>
            </a:r>
            <a:r>
              <a:rPr lang="fr-FR" dirty="0" err="1"/>
              <a:t>disambiguate</a:t>
            </a:r>
            <a:r>
              <a:rPr lang="fr-FR" dirty="0"/>
              <a:t> </a:t>
            </a:r>
            <a:r>
              <a:rPr lang="fr-FR" dirty="0" err="1"/>
              <a:t>words</a:t>
            </a:r>
            <a:r>
              <a:rPr lang="fr-FR" dirty="0"/>
              <a:t>.</a:t>
            </a:r>
          </a:p>
          <a:p>
            <a:r>
              <a:rPr lang="fr-FR" dirty="0" err="1"/>
              <a:t>Its</a:t>
            </a:r>
            <a:r>
              <a:rPr lang="fr-FR" dirty="0"/>
              <a:t> </a:t>
            </a:r>
            <a:r>
              <a:rPr lang="fr-FR" dirty="0" err="1"/>
              <a:t>is</a:t>
            </a:r>
            <a:r>
              <a:rPr lang="fr-FR" dirty="0"/>
              <a:t> </a:t>
            </a:r>
            <a:r>
              <a:rPr lang="fr-FR" dirty="0" err="1"/>
              <a:t>however</a:t>
            </a:r>
            <a:r>
              <a:rPr lang="fr-FR" dirty="0"/>
              <a:t> </a:t>
            </a:r>
            <a:r>
              <a:rPr lang="fr-FR" dirty="0" err="1"/>
              <a:t>interesting</a:t>
            </a:r>
            <a:r>
              <a:rPr lang="fr-FR" dirty="0"/>
              <a:t> to note </a:t>
            </a:r>
            <a:r>
              <a:rPr lang="fr-FR" dirty="0" err="1"/>
              <a:t>that</a:t>
            </a:r>
            <a:r>
              <a:rPr lang="fr-FR" dirty="0"/>
              <a:t> </a:t>
            </a:r>
            <a:r>
              <a:rPr lang="fr-FR" b="1" dirty="0"/>
              <a:t>the FastText model </a:t>
            </a:r>
            <a:r>
              <a:rPr lang="fr-FR" b="1" dirty="0" err="1"/>
              <a:t>we</a:t>
            </a:r>
            <a:r>
              <a:rPr lang="fr-FR" b="1" dirty="0"/>
              <a:t> </a:t>
            </a:r>
            <a:r>
              <a:rPr lang="fr-FR" b="1" dirty="0" err="1"/>
              <a:t>trained</a:t>
            </a:r>
            <a:r>
              <a:rPr lang="fr-FR" b="1" dirty="0"/>
              <a:t> on </a:t>
            </a:r>
            <a:r>
              <a:rPr lang="fr-FR" b="1" dirty="0" err="1"/>
              <a:t>our</a:t>
            </a:r>
            <a:r>
              <a:rPr lang="fr-FR" b="1" dirty="0"/>
              <a:t> data</a:t>
            </a:r>
            <a:r>
              <a:rPr lang="fr-FR" dirty="0"/>
              <a:t>, FT-CV, </a:t>
            </a:r>
            <a:r>
              <a:rPr lang="fr-FR" dirty="0" err="1"/>
              <a:t>is</a:t>
            </a:r>
            <a:r>
              <a:rPr lang="fr-FR" dirty="0"/>
              <a:t> </a:t>
            </a:r>
            <a:r>
              <a:rPr lang="fr-FR" dirty="0" err="1"/>
              <a:t>very</a:t>
            </a:r>
            <a:r>
              <a:rPr lang="fr-FR" dirty="0"/>
              <a:t> </a:t>
            </a:r>
            <a:r>
              <a:rPr lang="fr-FR" dirty="0" err="1"/>
              <a:t>competitve</a:t>
            </a:r>
            <a:r>
              <a:rPr lang="fr-FR" dirty="0"/>
              <a:t> </a:t>
            </a:r>
            <a:r>
              <a:rPr lang="fr-FR" dirty="0" err="1"/>
              <a:t>with</a:t>
            </a:r>
            <a:r>
              <a:rPr lang="fr-FR" dirty="0"/>
              <a:t> ELMo.</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Before</a:t>
            </a:r>
            <a:r>
              <a:rPr lang="fr-FR" dirty="0"/>
              <a:t> </a:t>
            </a:r>
            <a:r>
              <a:rPr lang="fr-FR" dirty="0" err="1"/>
              <a:t>going</a:t>
            </a:r>
            <a:r>
              <a:rPr lang="fr-FR" dirty="0"/>
              <a:t> over </a:t>
            </a:r>
            <a:r>
              <a:rPr lang="fr-FR" dirty="0" err="1"/>
              <a:t>our</a:t>
            </a:r>
            <a:r>
              <a:rPr lang="fr-FR" dirty="0"/>
              <a:t> </a:t>
            </a:r>
            <a:r>
              <a:rPr lang="fr-FR" dirty="0" err="1"/>
              <a:t>text</a:t>
            </a:r>
            <a:r>
              <a:rPr lang="fr-FR" dirty="0"/>
              <a:t> </a:t>
            </a:r>
            <a:r>
              <a:rPr lang="fr-FR" dirty="0" err="1"/>
              <a:t>generation</a:t>
            </a:r>
            <a:r>
              <a:rPr lang="fr-FR" dirty="0"/>
              <a:t> </a:t>
            </a:r>
            <a:r>
              <a:rPr lang="fr-FR" dirty="0" err="1"/>
              <a:t>results</a:t>
            </a:r>
            <a:r>
              <a:rPr lang="fr-FR" dirty="0"/>
              <a:t>, </a:t>
            </a:r>
            <a:r>
              <a:rPr lang="fr-FR" dirty="0" err="1"/>
              <a:t>let’s</a:t>
            </a:r>
            <a:r>
              <a:rPr lang="fr-FR" dirty="0"/>
              <a:t> </a:t>
            </a:r>
            <a:r>
              <a:rPr lang="fr-FR" dirty="0" err="1"/>
              <a:t>take</a:t>
            </a:r>
            <a:r>
              <a:rPr lang="fr-FR" dirty="0"/>
              <a:t> a look at the </a:t>
            </a:r>
            <a:r>
              <a:rPr lang="fr-FR" b="1" dirty="0"/>
              <a:t>BLEU score</a:t>
            </a:r>
            <a:r>
              <a:rPr lang="fr-FR" dirty="0"/>
              <a:t>, the </a:t>
            </a:r>
            <a:r>
              <a:rPr lang="fr-FR" dirty="0" err="1"/>
              <a:t>traditionnal</a:t>
            </a:r>
            <a:r>
              <a:rPr lang="fr-FR" dirty="0"/>
              <a:t> </a:t>
            </a:r>
            <a:r>
              <a:rPr lang="fr-FR" dirty="0" err="1"/>
              <a:t>metric</a:t>
            </a:r>
            <a:r>
              <a:rPr lang="fr-FR" dirty="0"/>
              <a:t> to </a:t>
            </a:r>
            <a:r>
              <a:rPr lang="fr-FR" dirty="0" err="1"/>
              <a:t>evaluate</a:t>
            </a:r>
            <a:r>
              <a:rPr lang="fr-FR" dirty="0"/>
              <a:t> </a:t>
            </a:r>
            <a:r>
              <a:rPr lang="fr-FR" dirty="0" err="1"/>
              <a:t>generated</a:t>
            </a:r>
            <a:r>
              <a:rPr lang="fr-FR" dirty="0"/>
              <a:t> </a:t>
            </a:r>
            <a:r>
              <a:rPr lang="fr-FR" dirty="0" err="1"/>
              <a:t>text</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43</a:t>
            </a:fld>
            <a:endParaRPr lang="fr-FR"/>
          </a:p>
        </p:txBody>
      </p:sp>
    </p:spTree>
    <p:extLst>
      <p:ext uri="{BB962C8B-B14F-4D97-AF65-F5344CB8AC3E}">
        <p14:creationId xmlns:p14="http://schemas.microsoft.com/office/powerpoint/2010/main" val="6748977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kern="1200" noProof="0" dirty="0">
                <a:solidFill>
                  <a:schemeClr val="tx1"/>
                </a:solidFill>
                <a:effectLst/>
                <a:latin typeface="+mn-lt"/>
                <a:ea typeface="+mn-ea"/>
                <a:cs typeface="+mn-cs"/>
              </a:rPr>
              <a:t>The BLEU score,  introduced by </a:t>
            </a:r>
            <a:r>
              <a:rPr lang="en-US" sz="1200" b="1" kern="1200" noProof="0" dirty="0" err="1">
                <a:solidFill>
                  <a:schemeClr val="tx1"/>
                </a:solidFill>
                <a:effectLst/>
                <a:latin typeface="+mn-lt"/>
                <a:ea typeface="+mn-ea"/>
                <a:cs typeface="+mn-cs"/>
              </a:rPr>
              <a:t>Papineni</a:t>
            </a:r>
            <a:r>
              <a:rPr lang="en-US" sz="1200" b="1" kern="1200" noProof="0" dirty="0">
                <a:solidFill>
                  <a:schemeClr val="tx1"/>
                </a:solidFill>
                <a:effectLst/>
                <a:latin typeface="+mn-lt"/>
                <a:ea typeface="+mn-ea"/>
                <a:cs typeface="+mn-cs"/>
              </a:rPr>
              <a:t> et al., </a:t>
            </a:r>
            <a:r>
              <a:rPr lang="en-US" sz="1200" b="0" kern="1200" noProof="0" dirty="0">
                <a:solidFill>
                  <a:schemeClr val="tx1"/>
                </a:solidFill>
                <a:effectLst/>
                <a:latin typeface="+mn-lt"/>
                <a:ea typeface="+mn-ea"/>
                <a:cs typeface="+mn-cs"/>
              </a:rPr>
              <a:t>evaluates how many of </a:t>
            </a:r>
            <a:r>
              <a:rPr lang="en-US" sz="1200" b="1" kern="1200" noProof="0" dirty="0">
                <a:solidFill>
                  <a:schemeClr val="tx1"/>
                </a:solidFill>
                <a:effectLst/>
                <a:latin typeface="+mn-lt"/>
                <a:ea typeface="+mn-ea"/>
                <a:cs typeface="+mn-cs"/>
              </a:rPr>
              <a:t>the n-grams in the candidate sentence </a:t>
            </a:r>
            <a:r>
              <a:rPr lang="en-US" sz="1200" b="0" kern="1200" noProof="0" dirty="0">
                <a:solidFill>
                  <a:schemeClr val="tx1"/>
                </a:solidFill>
                <a:effectLst/>
                <a:latin typeface="+mn-lt"/>
                <a:ea typeface="+mn-ea"/>
                <a:cs typeface="+mn-cs"/>
              </a:rPr>
              <a:t>appeared in the </a:t>
            </a:r>
            <a:r>
              <a:rPr lang="en-US" sz="1200" b="1" kern="1200" noProof="0" dirty="0">
                <a:solidFill>
                  <a:schemeClr val="tx1"/>
                </a:solidFill>
                <a:effectLst/>
                <a:latin typeface="+mn-lt"/>
                <a:ea typeface="+mn-ea"/>
                <a:cs typeface="+mn-cs"/>
              </a:rPr>
              <a:t>human reference</a:t>
            </a:r>
            <a:r>
              <a:rPr lang="en-US" sz="1200" b="0" kern="1200" noProof="0" dirty="0">
                <a:solidFill>
                  <a:schemeClr val="tx1"/>
                </a:solidFill>
                <a:effectLst/>
                <a:latin typeface="+mn-lt"/>
                <a:ea typeface="+mn-ea"/>
                <a:cs typeface="+mn-cs"/>
              </a:rPr>
              <a:t>, with respect to the candidate's length.</a:t>
            </a:r>
          </a:p>
          <a:p>
            <a:endParaRPr lang="en-US" sz="1200" b="0" kern="1200" noProof="0" dirty="0">
              <a:solidFill>
                <a:schemeClr val="tx1"/>
              </a:solidFill>
              <a:effectLst/>
              <a:latin typeface="+mn-lt"/>
              <a:ea typeface="+mn-ea"/>
              <a:cs typeface="+mn-cs"/>
            </a:endParaRPr>
          </a:p>
          <a:p>
            <a:r>
              <a:rPr lang="en-US" sz="1200" b="0" kern="1200" noProof="0" dirty="0">
                <a:solidFill>
                  <a:schemeClr val="tx1"/>
                </a:solidFill>
                <a:effectLst/>
                <a:latin typeface="+mn-lt"/>
                <a:ea typeface="+mn-ea"/>
                <a:cs typeface="+mn-cs"/>
              </a:rPr>
              <a:t>The BLEU score can be divided into </a:t>
            </a:r>
            <a:r>
              <a:rPr lang="en-US" sz="1200" b="1" kern="1200" noProof="0" dirty="0">
                <a:solidFill>
                  <a:schemeClr val="tx1"/>
                </a:solidFill>
                <a:effectLst/>
                <a:latin typeface="+mn-lt"/>
                <a:ea typeface="+mn-ea"/>
                <a:cs typeface="+mn-cs"/>
              </a:rPr>
              <a:t>BLEU-1 through BLEU-4</a:t>
            </a:r>
            <a:r>
              <a:rPr lang="en-US" sz="1200" b="0" kern="1200" noProof="0" dirty="0">
                <a:solidFill>
                  <a:schemeClr val="tx1"/>
                </a:solidFill>
                <a:effectLst/>
                <a:latin typeface="+mn-lt"/>
                <a:ea typeface="+mn-ea"/>
                <a:cs typeface="+mn-cs"/>
              </a:rPr>
              <a:t>, each metric respectively accounting for the number of </a:t>
            </a:r>
            <a:r>
              <a:rPr lang="en-US" sz="1200" b="1" kern="1200" noProof="0" dirty="0">
                <a:solidFill>
                  <a:schemeClr val="tx1"/>
                </a:solidFill>
                <a:effectLst/>
                <a:latin typeface="+mn-lt"/>
                <a:ea typeface="+mn-ea"/>
                <a:cs typeface="+mn-cs"/>
              </a:rPr>
              <a:t>unigrams through four-grams</a:t>
            </a:r>
            <a:r>
              <a:rPr lang="en-US" sz="1200" b="0" kern="1200" noProof="0" dirty="0">
                <a:solidFill>
                  <a:schemeClr val="tx1"/>
                </a:solidFill>
                <a:effectLst/>
                <a:latin typeface="+mn-lt"/>
                <a:ea typeface="+mn-ea"/>
                <a:cs typeface="+mn-cs"/>
              </a:rPr>
              <a:t> that the candidate has in common with the reference.</a:t>
            </a:r>
          </a:p>
          <a:p>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An example is presented on this slide.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When comparing </a:t>
            </a:r>
            <a:r>
              <a:rPr lang="en-US" sz="1200" b="1" kern="1200" noProof="0" dirty="0">
                <a:solidFill>
                  <a:schemeClr val="tx1"/>
                </a:solidFill>
                <a:effectLst/>
                <a:latin typeface="+mn-lt"/>
                <a:ea typeface="+mn-ea"/>
                <a:cs typeface="+mn-cs"/>
              </a:rPr>
              <a:t>the first candidate sentence </a:t>
            </a:r>
            <a:r>
              <a:rPr lang="en-US" sz="1200" b="0" kern="1200" noProof="0" dirty="0">
                <a:solidFill>
                  <a:schemeClr val="tx1"/>
                </a:solidFill>
                <a:effectLst/>
                <a:latin typeface="+mn-lt"/>
                <a:ea typeface="+mn-ea"/>
                <a:cs typeface="+mn-cs"/>
              </a:rPr>
              <a:t>to the reference, “Bud Powell was a legendary pianist”, we get a perfect BLEU score because both sentences are identical.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However, when we compare </a:t>
            </a:r>
            <a:r>
              <a:rPr lang="en-US" sz="1200" b="1" kern="1200" noProof="0" dirty="0">
                <a:solidFill>
                  <a:schemeClr val="tx1"/>
                </a:solidFill>
                <a:effectLst/>
                <a:latin typeface="+mn-lt"/>
                <a:ea typeface="+mn-ea"/>
                <a:cs typeface="+mn-cs"/>
              </a:rPr>
              <a:t>the scores of candidates 2 and 3</a:t>
            </a:r>
            <a:r>
              <a:rPr lang="en-US" sz="1200" b="0" kern="1200" noProof="0" dirty="0">
                <a:solidFill>
                  <a:schemeClr val="tx1"/>
                </a:solidFill>
                <a:effectLst/>
                <a:latin typeface="+mn-lt"/>
                <a:ea typeface="+mn-ea"/>
                <a:cs typeface="+mn-cs"/>
              </a:rPr>
              <a:t>, a major flaw of the BLEU metrics stands out: although candidate 2 is </a:t>
            </a:r>
            <a:r>
              <a:rPr lang="en-US" sz="1200" b="1" kern="1200" noProof="0" dirty="0">
                <a:solidFill>
                  <a:schemeClr val="tx1"/>
                </a:solidFill>
                <a:effectLst/>
                <a:latin typeface="+mn-lt"/>
                <a:ea typeface="+mn-ea"/>
                <a:cs typeface="+mn-cs"/>
              </a:rPr>
              <a:t>semantically closer </a:t>
            </a:r>
            <a:r>
              <a:rPr lang="en-US" sz="1200" b="0" kern="1200" noProof="0" dirty="0">
                <a:solidFill>
                  <a:schemeClr val="tx1"/>
                </a:solidFill>
                <a:effectLst/>
                <a:latin typeface="+mn-lt"/>
                <a:ea typeface="+mn-ea"/>
                <a:cs typeface="+mn-cs"/>
              </a:rPr>
              <a:t>to the reference than candidate 3, it </a:t>
            </a:r>
            <a:r>
              <a:rPr lang="en-US" sz="1200" b="1" kern="1200" noProof="0" dirty="0">
                <a:solidFill>
                  <a:schemeClr val="tx1"/>
                </a:solidFill>
                <a:effectLst/>
                <a:latin typeface="+mn-lt"/>
                <a:ea typeface="+mn-ea"/>
                <a:cs typeface="+mn-cs"/>
              </a:rPr>
              <a:t>obtains a lower BLEU score</a:t>
            </a:r>
            <a:r>
              <a:rPr lang="en-US" sz="1200" b="0" kern="1200" noProof="0" dirty="0">
                <a:solidFill>
                  <a:schemeClr val="tx1"/>
                </a:solidFill>
                <a:effectLst/>
                <a:latin typeface="+mn-lt"/>
                <a:ea typeface="+mn-ea"/>
                <a:cs typeface="+mn-cs"/>
              </a:rPr>
              <a:t> due to having one more word than the reference.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Furthermore, </a:t>
            </a:r>
            <a:r>
              <a:rPr lang="en-US" sz="1200" b="0" kern="1200" noProof="0" dirty="0" err="1">
                <a:solidFill>
                  <a:schemeClr val="tx1"/>
                </a:solidFill>
                <a:effectLst/>
                <a:latin typeface="+mn-lt"/>
                <a:ea typeface="+mn-ea"/>
                <a:cs typeface="+mn-cs"/>
              </a:rPr>
              <a:t>Callison</a:t>
            </a:r>
            <a:r>
              <a:rPr lang="en-US" sz="1200" b="0" kern="1200" noProof="0" dirty="0">
                <a:solidFill>
                  <a:schemeClr val="tx1"/>
                </a:solidFill>
                <a:effectLst/>
                <a:latin typeface="+mn-lt"/>
                <a:ea typeface="+mn-ea"/>
                <a:cs typeface="+mn-cs"/>
              </a:rPr>
              <a:t>-Burch et al. argue that the </a:t>
            </a:r>
            <a:r>
              <a:rPr lang="en-US" sz="1200" b="1" kern="1200" noProof="0" dirty="0">
                <a:solidFill>
                  <a:schemeClr val="tx1"/>
                </a:solidFill>
                <a:effectLst/>
                <a:latin typeface="+mn-lt"/>
                <a:ea typeface="+mn-ea"/>
                <a:cs typeface="+mn-cs"/>
              </a:rPr>
              <a:t>shuffled variations </a:t>
            </a:r>
            <a:r>
              <a:rPr lang="en-US" sz="1200" b="0" kern="1200" noProof="0" dirty="0">
                <a:solidFill>
                  <a:schemeClr val="tx1"/>
                </a:solidFill>
                <a:effectLst/>
                <a:latin typeface="+mn-lt"/>
                <a:ea typeface="+mn-ea"/>
                <a:cs typeface="+mn-cs"/>
              </a:rPr>
              <a:t>of a predicted sentence would get the same BLEU score despite not being syntactically, grammatically or even semantically equivalent.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That being said, and while there is </a:t>
            </a:r>
            <a:r>
              <a:rPr lang="en-US" sz="1200" b="1" kern="1200" noProof="0" dirty="0">
                <a:solidFill>
                  <a:schemeClr val="tx1"/>
                </a:solidFill>
                <a:effectLst/>
                <a:latin typeface="+mn-lt"/>
                <a:ea typeface="+mn-ea"/>
                <a:cs typeface="+mn-cs"/>
              </a:rPr>
              <a:t>active research </a:t>
            </a:r>
            <a:r>
              <a:rPr lang="en-US" sz="1200" b="0" kern="1200" noProof="0" dirty="0">
                <a:solidFill>
                  <a:schemeClr val="tx1"/>
                </a:solidFill>
                <a:effectLst/>
                <a:latin typeface="+mn-lt"/>
                <a:ea typeface="+mn-ea"/>
                <a:cs typeface="+mn-cs"/>
              </a:rPr>
              <a:t>conducted in the field to better evaluate generated texts, there is </a:t>
            </a:r>
            <a:r>
              <a:rPr lang="en-US" sz="1200" b="1" kern="1200" noProof="0" dirty="0">
                <a:solidFill>
                  <a:schemeClr val="tx1"/>
                </a:solidFill>
                <a:effectLst/>
                <a:latin typeface="+mn-lt"/>
                <a:ea typeface="+mn-ea"/>
                <a:cs typeface="+mn-cs"/>
              </a:rPr>
              <a:t>no satisfactory alternative </a:t>
            </a:r>
            <a:r>
              <a:rPr lang="en-US" sz="1200" b="0" kern="1200" noProof="0" dirty="0">
                <a:solidFill>
                  <a:schemeClr val="tx1"/>
                </a:solidFill>
                <a:effectLst/>
                <a:latin typeface="+mn-lt"/>
                <a:ea typeface="+mn-ea"/>
                <a:cs typeface="+mn-cs"/>
              </a:rPr>
              <a:t>to this day, so we will use the BLEU score keeping its flaws in mind.</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44</a:t>
            </a:fld>
            <a:endParaRPr lang="fr-FR"/>
          </a:p>
        </p:txBody>
      </p:sp>
    </p:spTree>
    <p:extLst>
      <p:ext uri="{BB962C8B-B14F-4D97-AF65-F5344CB8AC3E}">
        <p14:creationId xmlns:p14="http://schemas.microsoft.com/office/powerpoint/2010/main" val="40920507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Now that we illustrated the BLEU score, let’s move on to the results of the </a:t>
            </a:r>
            <a:r>
              <a:rPr lang="en-US" b="1" noProof="0" dirty="0"/>
              <a:t>next job generation experiments. </a:t>
            </a:r>
            <a:endParaRPr lang="en-US" sz="1200" b="1" noProof="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noProof="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noProof="0" dirty="0">
                <a:solidFill>
                  <a:schemeClr val="tx2"/>
                </a:solidFill>
              </a:rPr>
              <a:t>Our experiments show that </a:t>
            </a:r>
            <a:r>
              <a:rPr lang="en-US" sz="2000" b="1" noProof="0" dirty="0">
                <a:solidFill>
                  <a:schemeClr val="tx2"/>
                </a:solidFill>
              </a:rPr>
              <a:t>the FT</a:t>
            </a:r>
            <a:r>
              <a:rPr lang="en-US" sz="2000" b="1" baseline="-25000" noProof="0" dirty="0">
                <a:solidFill>
                  <a:schemeClr val="tx2"/>
                </a:solidFill>
              </a:rPr>
              <a:t>CV  </a:t>
            </a:r>
            <a:r>
              <a:rPr lang="en-US" sz="2000" b="1" baseline="0" noProof="0" dirty="0">
                <a:solidFill>
                  <a:schemeClr val="tx2"/>
                </a:solidFill>
              </a:rPr>
              <a:t>model o</a:t>
            </a:r>
            <a:r>
              <a:rPr lang="en-US" sz="2000" b="1" noProof="0" dirty="0">
                <a:solidFill>
                  <a:schemeClr val="tx2"/>
                </a:solidFill>
              </a:rPr>
              <a:t>utperforms ELMo and </a:t>
            </a:r>
            <a:r>
              <a:rPr lang="en-US" sz="2000" b="1" noProof="0" dirty="0" err="1">
                <a:solidFill>
                  <a:schemeClr val="tx2"/>
                </a:solidFill>
              </a:rPr>
              <a:t>FT</a:t>
            </a:r>
            <a:r>
              <a:rPr lang="en-US" sz="2000" b="1" baseline="-25000" noProof="0" dirty="0" err="1">
                <a:solidFill>
                  <a:schemeClr val="tx2"/>
                </a:solidFill>
              </a:rPr>
              <a:t>pt</a:t>
            </a:r>
            <a:r>
              <a:rPr lang="en-US" sz="2000" b="1" baseline="-25000" noProof="0" dirty="0">
                <a:solidFill>
                  <a:schemeClr val="tx2"/>
                </a:solidFill>
              </a:rPr>
              <a:t>, </a:t>
            </a:r>
            <a:r>
              <a:rPr lang="en-US" sz="2000" baseline="0" noProof="0" dirty="0">
                <a:solidFill>
                  <a:schemeClr val="tx2"/>
                </a:solidFill>
              </a:rPr>
              <a:t>which can probably be explained by the fact that </a:t>
            </a:r>
            <a:r>
              <a:rPr lang="en-US" sz="2000" noProof="0" dirty="0">
                <a:solidFill>
                  <a:schemeClr val="tx2"/>
                </a:solidFill>
              </a:rPr>
              <a:t>a CV is not </a:t>
            </a:r>
            <a:r>
              <a:rPr lang="en-US" sz="2000" b="1" noProof="0" dirty="0">
                <a:solidFill>
                  <a:schemeClr val="tx2"/>
                </a:solidFill>
              </a:rPr>
              <a:t>traditional</a:t>
            </a:r>
            <a:r>
              <a:rPr lang="en-US" sz="2000" noProof="0" dirty="0">
                <a:solidFill>
                  <a:schemeClr val="tx2"/>
                </a:solidFill>
              </a:rPr>
              <a:t> natural language, and thus, that the language model of ELMo is of </a:t>
            </a:r>
            <a:r>
              <a:rPr lang="en-US" sz="2000" b="1" noProof="0" dirty="0">
                <a:solidFill>
                  <a:schemeClr val="tx2"/>
                </a:solidFill>
              </a:rPr>
              <a:t>little help </a:t>
            </a:r>
            <a:r>
              <a:rPr lang="en-US" sz="2000" noProof="0" dirty="0">
                <a:solidFill>
                  <a:schemeClr val="tx2"/>
                </a:solidFill>
              </a:rPr>
              <a:t>to encode a sufficient amount of the </a:t>
            </a:r>
            <a:r>
              <a:rPr lang="en-US" sz="2000" b="1" noProof="0" dirty="0">
                <a:solidFill>
                  <a:schemeClr val="tx2"/>
                </a:solidFill>
              </a:rPr>
              <a:t>user’s professional profile</a:t>
            </a:r>
            <a:r>
              <a:rPr lang="en-US" sz="2000" noProof="0" dirty="0">
                <a:solidFill>
                  <a:schemeClr val="tx2"/>
                </a:solidFill>
              </a:rPr>
              <a:t>.</a:t>
            </a:r>
            <a:endParaRPr lang="en-US" sz="2000" baseline="-25000" noProof="0" dirty="0">
              <a:solidFill>
                <a:schemeClr val="tx2"/>
              </a:solidFill>
            </a:endParaRPr>
          </a:p>
          <a:p>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All in all, this next job generation scores highlight the </a:t>
            </a:r>
            <a:r>
              <a:rPr lang="en-US" sz="1200" b="1" kern="1200" noProof="0" dirty="0">
                <a:solidFill>
                  <a:schemeClr val="tx1"/>
                </a:solidFill>
                <a:effectLst/>
                <a:latin typeface="+mn-lt"/>
                <a:ea typeface="+mn-ea"/>
                <a:cs typeface="+mn-cs"/>
              </a:rPr>
              <a:t>difficulty</a:t>
            </a:r>
            <a:r>
              <a:rPr lang="en-US" sz="1200" b="0" kern="1200" noProof="0" dirty="0">
                <a:solidFill>
                  <a:schemeClr val="tx1"/>
                </a:solidFill>
                <a:effectLst/>
                <a:latin typeface="+mn-lt"/>
                <a:ea typeface="+mn-ea"/>
                <a:cs typeface="+mn-cs"/>
              </a:rPr>
              <a:t> for our models to generate long job descriptions as well as very </a:t>
            </a:r>
            <a:r>
              <a:rPr lang="en-US" sz="1200" b="1" kern="1200" noProof="0" dirty="0">
                <a:solidFill>
                  <a:schemeClr val="tx1"/>
                </a:solidFill>
                <a:effectLst/>
                <a:latin typeface="+mn-lt"/>
                <a:ea typeface="+mn-ea"/>
                <a:cs typeface="+mn-cs"/>
              </a:rPr>
              <a:t>specific</a:t>
            </a:r>
            <a:r>
              <a:rPr lang="en-US" sz="1200" b="0" kern="1200" noProof="0" dirty="0">
                <a:solidFill>
                  <a:schemeClr val="tx1"/>
                </a:solidFill>
                <a:effectLst/>
                <a:latin typeface="+mn-lt"/>
                <a:ea typeface="+mn-ea"/>
                <a:cs typeface="+mn-cs"/>
              </a:rPr>
              <a:t> sentences. </a:t>
            </a:r>
            <a:endParaRPr lang="en-US" noProof="0" dirty="0"/>
          </a:p>
          <a:p>
            <a:r>
              <a:rPr lang="en-US" noProof="0" dirty="0"/>
              <a:t>Here are some examples.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45</a:t>
            </a:fld>
            <a:endParaRPr lang="fr-FR"/>
          </a:p>
        </p:txBody>
      </p:sp>
    </p:spTree>
    <p:extLst>
      <p:ext uri="{BB962C8B-B14F-4D97-AF65-F5344CB8AC3E}">
        <p14:creationId xmlns:p14="http://schemas.microsoft.com/office/powerpoint/2010/main" val="3387975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kern="1200" noProof="0" dirty="0">
                <a:solidFill>
                  <a:schemeClr val="tx1"/>
                </a:solidFill>
                <a:effectLst/>
                <a:latin typeface="+mn-lt"/>
                <a:ea typeface="+mn-ea"/>
                <a:cs typeface="+mn-cs"/>
              </a:rPr>
              <a:t>In this example, the user’s actual last job is the one </a:t>
            </a:r>
            <a:r>
              <a:rPr lang="en-US" sz="1200" b="1" kern="1200" noProof="0" dirty="0">
                <a:solidFill>
                  <a:schemeClr val="tx1"/>
                </a:solidFill>
                <a:effectLst/>
                <a:latin typeface="+mn-lt"/>
                <a:ea typeface="+mn-ea"/>
                <a:cs typeface="+mn-cs"/>
              </a:rPr>
              <a:t>marked as ground truth</a:t>
            </a:r>
            <a:r>
              <a:rPr lang="en-US" sz="1200" b="0" kern="1200" noProof="0" dirty="0">
                <a:solidFill>
                  <a:schemeClr val="tx1"/>
                </a:solidFill>
                <a:effectLst/>
                <a:latin typeface="+mn-lt"/>
                <a:ea typeface="+mn-ea"/>
                <a:cs typeface="+mn-cs"/>
              </a:rPr>
              <a:t>: “</a:t>
            </a:r>
            <a:r>
              <a:rPr lang="en-US" i="1" noProof="0" dirty="0"/>
              <a:t>E-commerce Consultant. </a:t>
            </a:r>
            <a:r>
              <a:rPr lang="en-US" noProof="0" dirty="0"/>
              <a:t>My mission consists in reaching the goals set up by the clients regarding their profitability and/or notoriety issues". </a:t>
            </a:r>
            <a:endParaRPr lang="en-US" sz="1200" b="0" kern="1200" noProof="0" dirty="0">
              <a:solidFill>
                <a:schemeClr val="tx1"/>
              </a:solidFill>
              <a:effectLst/>
              <a:latin typeface="+mn-lt"/>
              <a:ea typeface="+mn-ea"/>
              <a:cs typeface="+mn-cs"/>
            </a:endParaRPr>
          </a:p>
          <a:p>
            <a:br>
              <a:rPr lang="en-US" sz="1200" b="0" kern="1200" noProof="0" dirty="0">
                <a:solidFill>
                  <a:schemeClr val="tx1"/>
                </a:solidFill>
                <a:effectLst/>
                <a:latin typeface="+mn-lt"/>
                <a:ea typeface="+mn-ea"/>
                <a:cs typeface="+mn-cs"/>
              </a:rPr>
            </a:br>
            <a:r>
              <a:rPr lang="en-US" sz="1200" b="0" kern="1200" noProof="0" dirty="0">
                <a:solidFill>
                  <a:schemeClr val="tx1"/>
                </a:solidFill>
                <a:effectLst/>
                <a:latin typeface="+mn-lt"/>
                <a:ea typeface="+mn-ea"/>
                <a:cs typeface="+mn-cs"/>
              </a:rPr>
              <a:t>The 3 models do express the </a:t>
            </a:r>
            <a:r>
              <a:rPr lang="en-US" sz="1200" b="1" kern="1200" noProof="0" dirty="0">
                <a:solidFill>
                  <a:schemeClr val="tx1"/>
                </a:solidFill>
                <a:effectLst/>
                <a:latin typeface="+mn-lt"/>
                <a:ea typeface="+mn-ea"/>
                <a:cs typeface="+mn-cs"/>
              </a:rPr>
              <a:t>marketing</a:t>
            </a:r>
            <a:r>
              <a:rPr lang="en-US" sz="1200" b="0" kern="1200" noProof="0" dirty="0">
                <a:solidFill>
                  <a:schemeClr val="tx1"/>
                </a:solidFill>
                <a:effectLst/>
                <a:latin typeface="+mn-lt"/>
                <a:ea typeface="+mn-ea"/>
                <a:cs typeface="+mn-cs"/>
              </a:rPr>
              <a:t> </a:t>
            </a:r>
            <a:r>
              <a:rPr lang="en-US" sz="1200" b="1" kern="1200" noProof="0" dirty="0">
                <a:solidFill>
                  <a:schemeClr val="tx1"/>
                </a:solidFill>
                <a:effectLst/>
                <a:latin typeface="+mn-lt"/>
                <a:ea typeface="+mn-ea"/>
                <a:cs typeface="+mn-cs"/>
              </a:rPr>
              <a:t>aspect</a:t>
            </a:r>
            <a:r>
              <a:rPr lang="en-US" sz="1200" b="0" kern="1200" noProof="0" dirty="0">
                <a:solidFill>
                  <a:schemeClr val="tx1"/>
                </a:solidFill>
                <a:effectLst/>
                <a:latin typeface="+mn-lt"/>
                <a:ea typeface="+mn-ea"/>
                <a:cs typeface="+mn-cs"/>
              </a:rPr>
              <a:t> of the job, which means they all could somehow capture the career evolution of the user, since all models only had access to the </a:t>
            </a:r>
            <a:r>
              <a:rPr lang="en-US" sz="1200" b="1" kern="1200" noProof="0" dirty="0">
                <a:solidFill>
                  <a:schemeClr val="tx1"/>
                </a:solidFill>
                <a:effectLst/>
                <a:latin typeface="+mn-lt"/>
                <a:ea typeface="+mn-ea"/>
                <a:cs typeface="+mn-cs"/>
              </a:rPr>
              <a:t>person’s previous jobs. </a:t>
            </a:r>
          </a:p>
          <a:p>
            <a:r>
              <a:rPr lang="en-US" sz="1200" b="0" kern="1200" noProof="0" dirty="0">
                <a:solidFill>
                  <a:schemeClr val="tx1"/>
                </a:solidFill>
                <a:effectLst/>
                <a:latin typeface="+mn-lt"/>
                <a:ea typeface="+mn-ea"/>
                <a:cs typeface="+mn-cs"/>
              </a:rPr>
              <a:t>Besides, all models have </a:t>
            </a:r>
            <a:r>
              <a:rPr lang="en-US" sz="1200" b="1" kern="1200" noProof="0" dirty="0">
                <a:solidFill>
                  <a:schemeClr val="tx1"/>
                </a:solidFill>
                <a:effectLst/>
                <a:latin typeface="+mn-lt"/>
                <a:ea typeface="+mn-ea"/>
                <a:cs typeface="+mn-cs"/>
              </a:rPr>
              <a:t>captured the writing style of a CV</a:t>
            </a:r>
            <a:r>
              <a:rPr lang="en-US" sz="1200" b="0" kern="1200" noProof="0" dirty="0">
                <a:solidFill>
                  <a:schemeClr val="tx1"/>
                </a:solidFill>
                <a:effectLst/>
                <a:latin typeface="+mn-lt"/>
                <a:ea typeface="+mn-ea"/>
                <a:cs typeface="+mn-cs"/>
              </a:rPr>
              <a:t>, with short non-verbal groups or sentences.</a:t>
            </a:r>
          </a:p>
          <a:p>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Additionally, It is interesting to note that, even though all models seem to get stuck in a generation loop, the FastText CV model </a:t>
            </a:r>
            <a:r>
              <a:rPr lang="en-US" sz="1200" b="1" kern="1200" noProof="0" dirty="0">
                <a:solidFill>
                  <a:schemeClr val="tx1"/>
                </a:solidFill>
                <a:effectLst/>
                <a:latin typeface="+mn-lt"/>
                <a:ea typeface="+mn-ea"/>
                <a:cs typeface="+mn-cs"/>
              </a:rPr>
              <a:t>expresses the communication aspect </a:t>
            </a:r>
            <a:r>
              <a:rPr lang="en-US" sz="1200" b="0" kern="1200" noProof="0" dirty="0">
                <a:solidFill>
                  <a:schemeClr val="tx1"/>
                </a:solidFill>
                <a:effectLst/>
                <a:latin typeface="+mn-lt"/>
                <a:ea typeface="+mn-ea"/>
                <a:cs typeface="+mn-cs"/>
              </a:rPr>
              <a:t>where the other models see a client relationship management aspect.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noProof="0" dirty="0">
              <a:solidFill>
                <a:schemeClr val="tx1"/>
              </a:solidFill>
              <a:effectLst/>
              <a:latin typeface="+mn-lt"/>
              <a:ea typeface="+mn-ea"/>
              <a:cs typeface="+mn-cs"/>
            </a:endParaRPr>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46</a:t>
            </a:fld>
            <a:endParaRPr lang="fr-FR"/>
          </a:p>
        </p:txBody>
      </p:sp>
    </p:spTree>
    <p:extLst>
      <p:ext uri="{BB962C8B-B14F-4D97-AF65-F5344CB8AC3E}">
        <p14:creationId xmlns:p14="http://schemas.microsoft.com/office/powerpoint/2010/main" val="20597059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In conclusion, we propose a </a:t>
            </a:r>
            <a:r>
              <a:rPr lang="en-US" b="1" noProof="0" dirty="0"/>
              <a:t>new task</a:t>
            </a:r>
            <a:r>
              <a:rPr lang="en-US" noProof="0" dirty="0"/>
              <a:t>, professional Profile learning, in a </a:t>
            </a:r>
            <a:r>
              <a:rPr lang="en-US" b="1" noProof="0" dirty="0"/>
              <a:t>new domain</a:t>
            </a:r>
            <a:r>
              <a:rPr lang="en-US" noProof="0" dirty="0"/>
              <a:t>: Human Resources.</a:t>
            </a:r>
          </a:p>
          <a:p>
            <a:r>
              <a:rPr lang="en-US" noProof="0" dirty="0"/>
              <a:t>This task addresses a </a:t>
            </a:r>
            <a:r>
              <a:rPr lang="en-US" b="1" noProof="0" dirty="0"/>
              <a:t>whole new set of challenges </a:t>
            </a:r>
            <a:r>
              <a:rPr lang="en-US" noProof="0" dirty="0"/>
              <a:t>revolving around professional profiles, which are to this day </a:t>
            </a:r>
            <a:r>
              <a:rPr lang="en-US" b="1" noProof="0" dirty="0"/>
              <a:t>little to not studied. </a:t>
            </a:r>
          </a:p>
          <a:p>
            <a:r>
              <a:rPr lang="en-US" noProof="0" dirty="0"/>
              <a:t>This new domain opens the way for a lot of </a:t>
            </a:r>
            <a:r>
              <a:rPr lang="en-US" b="1" noProof="0" dirty="0"/>
              <a:t>exciting applications</a:t>
            </a:r>
            <a:r>
              <a:rPr lang="en-US" noProof="0" dirty="0"/>
              <a:t>, such </a:t>
            </a:r>
            <a:r>
              <a:rPr lang="en-US" b="1" noProof="0" dirty="0"/>
              <a:t>as job coaching </a:t>
            </a:r>
            <a:r>
              <a:rPr lang="en-US" noProof="0" dirty="0"/>
              <a:t>or </a:t>
            </a:r>
            <a:r>
              <a:rPr lang="en-US" b="1" noProof="0" dirty="0"/>
              <a:t>applicant selections</a:t>
            </a:r>
            <a:r>
              <a:rPr lang="en-US" noProof="0" dirty="0"/>
              <a:t>, especially if we could combine our work with existing </a:t>
            </a:r>
            <a:r>
              <a:rPr lang="en-US" b="1" noProof="0" dirty="0"/>
              <a:t>European standard nomenclatures</a:t>
            </a:r>
            <a:r>
              <a:rPr lang="en-US" noProof="0" dirty="0"/>
              <a:t>, like ESCO.</a:t>
            </a:r>
          </a:p>
          <a:p>
            <a:endParaRPr lang="en-US" noProof="0" dirty="0"/>
          </a:p>
          <a:p>
            <a:r>
              <a:rPr lang="en-US" noProof="0" dirty="0"/>
              <a:t>We also propose </a:t>
            </a:r>
            <a:r>
              <a:rPr lang="en-US" b="1" noProof="0" dirty="0"/>
              <a:t>a framework for user Representation</a:t>
            </a:r>
            <a:r>
              <a:rPr lang="en-US" noProof="0" dirty="0"/>
              <a:t>, Resume.</a:t>
            </a:r>
          </a:p>
          <a:p>
            <a:r>
              <a:rPr lang="en-US" noProof="0" dirty="0"/>
              <a:t>It uses </a:t>
            </a:r>
            <a:r>
              <a:rPr lang="en-US" b="1" noProof="0" dirty="0"/>
              <a:t>the natural language elements </a:t>
            </a:r>
            <a:r>
              <a:rPr lang="en-US" noProof="0" dirty="0"/>
              <a:t>of a user profile to build a user representation, and then uses the </a:t>
            </a:r>
            <a:r>
              <a:rPr lang="en-US" b="1" noProof="0" dirty="0"/>
              <a:t>remainder of the profile </a:t>
            </a:r>
            <a:r>
              <a:rPr lang="en-US" noProof="0" dirty="0"/>
              <a:t>to evaluate it. </a:t>
            </a:r>
          </a:p>
          <a:p>
            <a:endParaRPr lang="en-US" noProof="0" dirty="0"/>
          </a:p>
          <a:p>
            <a:r>
              <a:rPr lang="en-US" noProof="0" dirty="0"/>
              <a:t>The different evaluation tasks, namely the </a:t>
            </a:r>
            <a:r>
              <a:rPr lang="en-US" b="1" noProof="0" dirty="0"/>
              <a:t>text generation</a:t>
            </a:r>
            <a:r>
              <a:rPr lang="en-US" noProof="0" dirty="0"/>
              <a:t>, provide a </a:t>
            </a:r>
            <a:r>
              <a:rPr lang="en-US" b="1" noProof="0" dirty="0"/>
              <a:t>range of different aspects to evaluate </a:t>
            </a:r>
            <a:r>
              <a:rPr lang="en-US" noProof="0" dirty="0"/>
              <a:t>and thus, a </a:t>
            </a:r>
            <a:r>
              <a:rPr lang="en-US" b="1" noProof="0" dirty="0"/>
              <a:t>more comprehensive overview </a:t>
            </a:r>
            <a:r>
              <a:rPr lang="en-US" noProof="0" dirty="0"/>
              <a:t>of the learned representation.</a:t>
            </a:r>
          </a:p>
          <a:p>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Of course, we are aware of the </a:t>
            </a:r>
            <a:r>
              <a:rPr lang="en-US" b="1" noProof="0" dirty="0"/>
              <a:t>ethical questions </a:t>
            </a:r>
            <a:r>
              <a:rPr lang="en-US" noProof="0" dirty="0"/>
              <a:t>raised by the use of such </a:t>
            </a:r>
            <a:r>
              <a:rPr lang="en-US" b="1" noProof="0" dirty="0"/>
              <a:t>sensitive data </a:t>
            </a:r>
            <a:r>
              <a:rPr lang="en-US" noProof="0" dirty="0"/>
              <a:t>in such </a:t>
            </a:r>
            <a:r>
              <a:rPr lang="en-US" b="1" noProof="0" dirty="0"/>
              <a:t>a sensitive domain</a:t>
            </a:r>
            <a:r>
              <a:rPr lang="en-US" noProof="0" dirty="0"/>
              <a:t>, and we do not consider that future work on this field can be soundly conducted without the help of experts. </a:t>
            </a:r>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47</a:t>
            </a:fld>
            <a:endParaRPr lang="fr-FR"/>
          </a:p>
        </p:txBody>
      </p:sp>
    </p:spTree>
    <p:extLst>
      <p:ext uri="{BB962C8B-B14F-4D97-AF65-F5344CB8AC3E}">
        <p14:creationId xmlns:p14="http://schemas.microsoft.com/office/powerpoint/2010/main" val="30598250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[34:00 – 34:30]</a:t>
            </a:r>
          </a:p>
          <a:p>
            <a:endParaRPr lang="en-US" dirty="0"/>
          </a:p>
          <a:p>
            <a:r>
              <a:rPr lang="en-US" dirty="0"/>
              <a:t>In the past section, we have laid the ground work fo</a:t>
            </a:r>
            <a:r>
              <a:rPr lang="en-US" b="0" dirty="0"/>
              <a:t>r</a:t>
            </a:r>
            <a:r>
              <a:rPr lang="en-US" b="1" dirty="0"/>
              <a:t> professional profile learning</a:t>
            </a:r>
            <a:r>
              <a:rPr lang="en-US" dirty="0"/>
              <a:t>, by using the free text data in the profiles.</a:t>
            </a:r>
          </a:p>
          <a:p>
            <a:endParaRPr lang="en-US" dirty="0"/>
          </a:p>
          <a:p>
            <a:r>
              <a:rPr lang="en-US" dirty="0"/>
              <a:t>A way to improve our </a:t>
            </a:r>
            <a:r>
              <a:rPr lang="en-US" b="1" dirty="0"/>
              <a:t>professional representation </a:t>
            </a:r>
            <a:r>
              <a:rPr lang="en-US" dirty="0"/>
              <a:t>that comes to mind, is to take into account the fact </a:t>
            </a:r>
            <a:r>
              <a:rPr lang="en-US" b="1" dirty="0"/>
              <a:t>that people may gain experience </a:t>
            </a:r>
            <a:r>
              <a:rPr lang="en-US" dirty="0"/>
              <a:t>during their career, and that this experience impacts </a:t>
            </a:r>
            <a:r>
              <a:rPr lang="en-US" b="1" dirty="0"/>
              <a:t>how their career evolves.</a:t>
            </a:r>
          </a:p>
          <a:p>
            <a:endParaRPr lang="en-US" b="1" dirty="0"/>
          </a:p>
          <a:p>
            <a:r>
              <a:rPr lang="en-US" dirty="0"/>
              <a:t>Additionally, it seems reasonable to </a:t>
            </a:r>
            <a:r>
              <a:rPr lang="en-US" b="1" dirty="0"/>
              <a:t>think that the industry that a person works in </a:t>
            </a:r>
            <a:r>
              <a:rPr lang="en-US" dirty="0"/>
              <a:t>also impacts their career evolution. </a:t>
            </a:r>
          </a:p>
          <a:p>
            <a:r>
              <a:rPr lang="en-US" dirty="0"/>
              <a:t>For instance, a 2012 survey from the French government reports that the turnover (that is to say, the number of people who changed companies in the year) in companies of services is almost </a:t>
            </a:r>
            <a:r>
              <a:rPr lang="en-US" b="1" dirty="0"/>
              <a:t>3 times higher </a:t>
            </a:r>
            <a:r>
              <a:rPr lang="en-US" dirty="0"/>
              <a:t>than the turnover in construction-oriented companies. </a:t>
            </a:r>
          </a:p>
          <a:p>
            <a:endParaRPr lang="en-US" dirty="0"/>
          </a:p>
          <a:p>
            <a:r>
              <a:rPr lang="en-US" dirty="0"/>
              <a:t>So, in this following section, we </a:t>
            </a:r>
            <a:r>
              <a:rPr lang="en-US" b="1" dirty="0"/>
              <a:t>present intuitions and exploratory works </a:t>
            </a:r>
            <a:r>
              <a:rPr lang="en-US" dirty="0"/>
              <a:t>that aim at modeling the </a:t>
            </a:r>
            <a:r>
              <a:rPr lang="en-US" b="1" dirty="0"/>
              <a:t>expertise level </a:t>
            </a:r>
            <a:r>
              <a:rPr lang="en-US" dirty="0"/>
              <a:t>and the </a:t>
            </a:r>
            <a:r>
              <a:rPr lang="en-US" b="1" dirty="0"/>
              <a:t>industrial domain of a user at time t</a:t>
            </a:r>
            <a:r>
              <a:rPr lang="en-US" dirty="0"/>
              <a:t>, so as to improve their professional representation, and thus, improve </a:t>
            </a:r>
            <a:r>
              <a:rPr lang="en-US" b="1" dirty="0"/>
              <a:t>the quality of our predictions </a:t>
            </a:r>
            <a:r>
              <a:rPr lang="en-US" dirty="0"/>
              <a:t>regarding their careers.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works presented in this section </a:t>
            </a:r>
            <a:r>
              <a:rPr lang="en-US" b="1" dirty="0"/>
              <a:t>are incomplete </a:t>
            </a:r>
            <a:r>
              <a:rPr lang="en-US" dirty="0"/>
              <a:t>in the sense that we did not achieve significant results for reasons that we explain before the conclusion.</a:t>
            </a:r>
          </a:p>
          <a:p>
            <a:endParaRPr lang="en-US" dirty="0"/>
          </a:p>
          <a:p>
            <a:r>
              <a:rPr lang="en-US" dirty="0"/>
              <a:t>In the past section, we have implicitly assumed that people evolved in their </a:t>
            </a:r>
            <a:r>
              <a:rPr lang="en-US" b="1" dirty="0"/>
              <a:t>career uniformly with time, </a:t>
            </a:r>
            <a:r>
              <a:rPr lang="en-US" dirty="0"/>
              <a:t>regardless of their industrial domain or their expertise level.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48</a:t>
            </a:fld>
            <a:endParaRPr lang="fr-FR"/>
          </a:p>
        </p:txBody>
      </p:sp>
    </p:spTree>
    <p:extLst>
      <p:ext uri="{BB962C8B-B14F-4D97-AF65-F5344CB8AC3E}">
        <p14:creationId xmlns:p14="http://schemas.microsoft.com/office/powerpoint/2010/main" val="3483653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are particularly interested in those last two domains, as we aim at </a:t>
            </a:r>
            <a:r>
              <a:rPr lang="en-US" b="1" dirty="0"/>
              <a:t>leveraging user-generated texts</a:t>
            </a:r>
            <a:r>
              <a:rPr lang="en-US" dirty="0"/>
              <a:t>, such as reviews, in order to </a:t>
            </a:r>
            <a:r>
              <a:rPr lang="en-US" b="1" dirty="0"/>
              <a:t>understand their profile </a:t>
            </a:r>
            <a:r>
              <a:rPr lang="en-US" dirty="0"/>
              <a:t>and</a:t>
            </a:r>
            <a:r>
              <a:rPr lang="en-US" b="1" dirty="0"/>
              <a:t> emit relevant predictions that we can explain</a:t>
            </a:r>
            <a:r>
              <a:rPr lang="en-US" dirty="0"/>
              <a:t>.</a:t>
            </a:r>
          </a:p>
          <a:p>
            <a:endParaRPr lang="en-US" dirty="0"/>
          </a:p>
          <a:p>
            <a:r>
              <a:rPr lang="en-US" dirty="0"/>
              <a:t>Let’s get more into details.</a:t>
            </a:r>
          </a:p>
        </p:txBody>
      </p:sp>
      <p:sp>
        <p:nvSpPr>
          <p:cNvPr id="4" name="Slide Number Placeholder 3"/>
          <p:cNvSpPr>
            <a:spLocks noGrp="1"/>
          </p:cNvSpPr>
          <p:nvPr>
            <p:ph type="sldNum" sz="quarter" idx="5"/>
          </p:nvPr>
        </p:nvSpPr>
        <p:spPr/>
        <p:txBody>
          <a:bodyPr/>
          <a:lstStyle/>
          <a:p>
            <a:fld id="{DF6148AD-E0EA-F64C-9871-E2424F422EB0}" type="slidenum">
              <a:rPr lang="fr-FR" smtClean="0"/>
              <a:t>4</a:t>
            </a:fld>
            <a:endParaRPr lang="fr-FR"/>
          </a:p>
        </p:txBody>
      </p:sp>
    </p:spTree>
    <p:extLst>
      <p:ext uri="{BB962C8B-B14F-4D97-AF65-F5344CB8AC3E}">
        <p14:creationId xmlns:p14="http://schemas.microsoft.com/office/powerpoint/2010/main" val="1750322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Rather, in real life, </a:t>
            </a:r>
            <a:r>
              <a:rPr lang="en-US" b="1" dirty="0"/>
              <a:t>people’s career do change with time, </a:t>
            </a:r>
            <a:r>
              <a:rPr lang="en-US" dirty="0"/>
              <a:t>because they might want to change professional path, but also with </a:t>
            </a:r>
            <a:r>
              <a:rPr lang="en-US" b="1" dirty="0"/>
              <a:t>their expertise level</a:t>
            </a:r>
            <a:r>
              <a:rPr lang="en-US" dirty="0"/>
              <a:t>, as previously discussed by McAuley and </a:t>
            </a:r>
            <a:r>
              <a:rPr lang="en-US" dirty="0" err="1"/>
              <a:t>Leskovec</a:t>
            </a:r>
            <a:r>
              <a:rPr lang="en-US" dirty="0"/>
              <a:t>, who decidedly provided a lot of material for this thesis.</a:t>
            </a:r>
          </a:p>
          <a:p>
            <a:r>
              <a:rPr lang="en-US" dirty="0"/>
              <a:t> </a:t>
            </a:r>
          </a:p>
          <a:p>
            <a:r>
              <a:rPr lang="en-US" dirty="0"/>
              <a:t>On top </a:t>
            </a:r>
            <a:r>
              <a:rPr lang="en-US" b="1" dirty="0"/>
              <a:t>of possibly changing their career goals as their expertise grows</a:t>
            </a:r>
            <a:r>
              <a:rPr lang="en-US" dirty="0"/>
              <a:t>, people’s careers are </a:t>
            </a:r>
            <a:r>
              <a:rPr lang="en-US" b="1" dirty="0"/>
              <a:t>also subject to their environment’s (or industry’s) own dynamic</a:t>
            </a:r>
            <a:r>
              <a:rPr lang="en-US" dirty="0"/>
              <a:t>, as well as the person’s own personality.  </a:t>
            </a:r>
          </a:p>
          <a:p>
            <a:r>
              <a:rPr lang="en-US" dirty="0"/>
              <a:t>As we mentioned earlier</a:t>
            </a:r>
            <a:r>
              <a:rPr lang="en-US" b="1" dirty="0"/>
              <a:t>, the perspective of evolution and the turnover</a:t>
            </a:r>
            <a:r>
              <a:rPr lang="en-US" dirty="0"/>
              <a:t> vary a lot from one industrial domain or another, and it seems reasonable to think that it can also vary </a:t>
            </a:r>
            <a:r>
              <a:rPr lang="en-US" b="1" dirty="0"/>
              <a:t>from one person to another</a:t>
            </a:r>
            <a:r>
              <a:rPr lang="en-US" dirty="0"/>
              <a:t> within the same industrial domain.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(Of course, one can think of other factors that can impact a person’s career, like the size of the company, the person’s location, their age, their gender etc., which we will not address here either because we do not have the relevant data, or because we find the current objective to be ambitious enough.)</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49</a:t>
            </a:fld>
            <a:endParaRPr lang="fr-FR"/>
          </a:p>
        </p:txBody>
      </p:sp>
    </p:spTree>
    <p:extLst>
      <p:ext uri="{BB962C8B-B14F-4D97-AF65-F5344CB8AC3E}">
        <p14:creationId xmlns:p14="http://schemas.microsoft.com/office/powerpoint/2010/main" val="324919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short, what we aim at doing in this section is to </a:t>
            </a:r>
            <a:r>
              <a:rPr lang="en-US" b="1" dirty="0"/>
              <a:t>understand how the users change in order to best predict their future behavior,</a:t>
            </a:r>
            <a:r>
              <a:rPr lang="en-US" dirty="0"/>
              <a:t> by explicitly modeling their </a:t>
            </a:r>
            <a:r>
              <a:rPr lang="en-US" b="1" dirty="0"/>
              <a:t>expertise level </a:t>
            </a:r>
            <a:r>
              <a:rPr lang="en-US" dirty="0"/>
              <a:t>and </a:t>
            </a:r>
            <a:r>
              <a:rPr lang="en-US" b="1" dirty="0"/>
              <a:t>industrial domain.</a:t>
            </a:r>
          </a:p>
          <a:p>
            <a:endParaRPr lang="en-US" dirty="0"/>
          </a:p>
          <a:p>
            <a:r>
              <a:rPr lang="en-US" dirty="0"/>
              <a:t>Doing so on a few domains could allow for a </a:t>
            </a:r>
            <a:r>
              <a:rPr lang="en-US" b="1" dirty="0"/>
              <a:t>transfer learning approach </a:t>
            </a:r>
            <a:r>
              <a:rPr lang="en-US" dirty="0"/>
              <a:t>to new industries, which could namely be used to help a </a:t>
            </a:r>
            <a:r>
              <a:rPr lang="en-US" b="1" dirty="0"/>
              <a:t>person reorient themselves professionally</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present 2 approaches to this problem, one called </a:t>
            </a:r>
            <a:r>
              <a:rPr lang="en-US" b="1" dirty="0"/>
              <a:t>Job Attribute Rewriting, </a:t>
            </a:r>
            <a:r>
              <a:rPr lang="en-US" dirty="0"/>
              <a:t>based on a back-translation mechanism, and a second one</a:t>
            </a:r>
            <a:r>
              <a:rPr lang="en-US" b="1" dirty="0"/>
              <a:t>, Latent Space structuring, </a:t>
            </a:r>
            <a:r>
              <a:rPr lang="en-US" dirty="0"/>
              <a:t>based on Variational Auto Encoders.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Job Attribute Rewriting setting, we aim at rewriting a job’s attributes</a:t>
            </a:r>
            <a:r>
              <a:rPr lang="en-US" b="1" dirty="0"/>
              <a:t>; that is to say, the industry or the level of expertise associated with this job.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rewriting will allow us to disentangle </a:t>
            </a:r>
            <a:r>
              <a:rPr lang="en-US" b="1" dirty="0"/>
              <a:t>the attribute’s component </a:t>
            </a:r>
            <a:r>
              <a:rPr lang="en-US" dirty="0"/>
              <a:t>from the </a:t>
            </a:r>
            <a:r>
              <a:rPr lang="en-US" b="1" dirty="0"/>
              <a:t>user’s personality component </a:t>
            </a:r>
            <a:r>
              <a:rPr lang="en-US" dirty="0"/>
              <a:t>in their career trajectory.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latent space structuring approach rather aims </a:t>
            </a:r>
            <a:r>
              <a:rPr lang="en-US" b="1" dirty="0"/>
              <a:t>at structuring the spac</a:t>
            </a:r>
            <a:r>
              <a:rPr lang="en-US" dirty="0"/>
              <a:t>e in which the jobs representations live </a:t>
            </a:r>
            <a:r>
              <a:rPr lang="en-US" b="1" dirty="0"/>
              <a:t>according to both their industry and their expertise attributes</a:t>
            </a:r>
            <a:r>
              <a:rPr lang="en-US" dirty="0"/>
              <a:t>, so as to learn people’s </a:t>
            </a:r>
            <a:r>
              <a:rPr lang="en-US" b="1" dirty="0"/>
              <a:t>trajectories</a:t>
            </a:r>
            <a:r>
              <a:rPr lang="en-US" dirty="0"/>
              <a:t> more easily.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with the Job Attribute Rewriting setting.</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50</a:t>
            </a:fld>
            <a:endParaRPr lang="fr-FR"/>
          </a:p>
        </p:txBody>
      </p:sp>
    </p:spTree>
    <p:extLst>
      <p:ext uri="{BB962C8B-B14F-4D97-AF65-F5344CB8AC3E}">
        <p14:creationId xmlns:p14="http://schemas.microsoft.com/office/powerpoint/2010/main" val="978700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idea of the Job Attribute Rewriting model stems from the fact that people in </a:t>
            </a:r>
            <a:r>
              <a:rPr lang="en-US" b="1" dirty="0"/>
              <a:t>different industries</a:t>
            </a:r>
            <a:r>
              <a:rPr lang="en-US" dirty="0"/>
              <a:t> have </a:t>
            </a:r>
            <a:r>
              <a:rPr lang="en-US" b="1" dirty="0"/>
              <a:t>different career evolutions</a:t>
            </a:r>
            <a:r>
              <a:rPr lang="en-US" dirty="0"/>
              <a:t>, and that their </a:t>
            </a:r>
            <a:r>
              <a:rPr lang="en-US" b="1" dirty="0"/>
              <a:t>level of expertise will </a:t>
            </a:r>
            <a:r>
              <a:rPr lang="en-US" sz="1200" b="1" dirty="0"/>
              <a:t>change </a:t>
            </a:r>
            <a:r>
              <a:rPr lang="en-US" sz="1200" dirty="0"/>
              <a:t>and influence their career.</a:t>
            </a:r>
          </a:p>
          <a:p>
            <a:r>
              <a:rPr lang="en-US" sz="1200" dirty="0"/>
              <a:t>Typically, a person that starts a job and gains expertise in their field is </a:t>
            </a:r>
            <a:r>
              <a:rPr lang="en-US" sz="1200" b="1" dirty="0"/>
              <a:t>more likely to gain a promotion </a:t>
            </a:r>
            <a:r>
              <a:rPr lang="en-US" sz="1200" dirty="0"/>
              <a:t>than someone who does not acquire any expertise.</a:t>
            </a:r>
          </a:p>
          <a:p>
            <a:endParaRPr lang="en-US" sz="1200" dirty="0"/>
          </a:p>
          <a:p>
            <a:r>
              <a:rPr lang="en-US" dirty="0"/>
              <a:t>Note that, similarly to McAuley and </a:t>
            </a:r>
            <a:r>
              <a:rPr lang="en-US" dirty="0" err="1"/>
              <a:t>Leskovec</a:t>
            </a:r>
            <a:r>
              <a:rPr lang="en-US" dirty="0"/>
              <a:t>, we assume that </a:t>
            </a:r>
            <a:r>
              <a:rPr lang="en-US" b="1" dirty="0"/>
              <a:t>the expertise of a person cannot decrease with time </a:t>
            </a:r>
            <a:r>
              <a:rPr lang="en-US" dirty="0"/>
              <a:t>(we will refer to it as the monotonic assumption).</a:t>
            </a:r>
          </a:p>
          <a:p>
            <a:r>
              <a:rPr lang="en-US" dirty="0"/>
              <a:t> </a:t>
            </a:r>
          </a:p>
          <a:p>
            <a:r>
              <a:rPr lang="en-US" dirty="0"/>
              <a:t>It can however </a:t>
            </a:r>
            <a:r>
              <a:rPr lang="en-US" b="1" dirty="0"/>
              <a:t>never increase</a:t>
            </a:r>
            <a:r>
              <a:rPr lang="en-US" dirty="0"/>
              <a:t>, for instance in the case of a person who only has student-like type of professional experiences. </a:t>
            </a:r>
          </a:p>
          <a:p>
            <a:r>
              <a:rPr lang="en-US" dirty="0"/>
              <a:t>It doesn’t mean they didn’t learn anything, just that </a:t>
            </a:r>
            <a:r>
              <a:rPr lang="en-US" b="1" dirty="0"/>
              <a:t>their knowledge is not really translatable to a particular industry </a:t>
            </a:r>
            <a:r>
              <a:rPr lang="en-US" dirty="0"/>
              <a:t>and thus </a:t>
            </a:r>
            <a:r>
              <a:rPr lang="en-US" b="1" dirty="0"/>
              <a:t>seldom turns into a promotion, </a:t>
            </a:r>
            <a:r>
              <a:rPr lang="en-US" dirty="0"/>
              <a:t>or a more advanced position.</a:t>
            </a:r>
          </a:p>
          <a:p>
            <a:endParaRPr lang="en-US" dirty="0"/>
          </a:p>
          <a:p>
            <a:r>
              <a:rPr lang="en-US" dirty="0"/>
              <a:t>With that in mind, the goal of the Job Attribute Rewriting architecture is to learn to </a:t>
            </a:r>
            <a:r>
              <a:rPr lang="en-US" b="1" dirty="0"/>
              <a:t>disentangle the industry and the expertise level of a given job from the user’s personality</a:t>
            </a:r>
            <a:r>
              <a:rPr lang="en-US" dirty="0"/>
              <a:t>, in order to learn what really pertains to the user in their career’s dynamic.</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51</a:t>
            </a:fld>
            <a:endParaRPr lang="fr-FR"/>
          </a:p>
        </p:txBody>
      </p:sp>
    </p:spTree>
    <p:extLst>
      <p:ext uri="{BB962C8B-B14F-4D97-AF65-F5344CB8AC3E}">
        <p14:creationId xmlns:p14="http://schemas.microsoft.com/office/powerpoint/2010/main" val="2739260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This architecture is based on two blocks: a </a:t>
            </a:r>
            <a:r>
              <a:rPr lang="en-US" b="1" dirty="0"/>
              <a:t>denoising auto-encoder</a:t>
            </a:r>
            <a:r>
              <a:rPr lang="en-US" dirty="0"/>
              <a:t>, and </a:t>
            </a:r>
            <a:r>
              <a:rPr lang="en-US" b="1" dirty="0"/>
              <a:t>a back translator</a:t>
            </a:r>
            <a:r>
              <a:rPr lang="en-US" dirty="0"/>
              <a:t>(, as introduced by </a:t>
            </a:r>
            <a:r>
              <a:rPr lang="en-US" dirty="0" err="1"/>
              <a:t>Sennrich</a:t>
            </a:r>
            <a:r>
              <a:rPr lang="en-US" dirty="0"/>
              <a:t> et al.)</a:t>
            </a:r>
          </a:p>
          <a:p>
            <a:endParaRPr lang="en-US" dirty="0"/>
          </a:p>
          <a:p>
            <a:r>
              <a:rPr lang="en-US" dirty="0"/>
              <a:t>In this schema, the term </a:t>
            </a:r>
            <a:r>
              <a:rPr lang="en-US" b="1" dirty="0"/>
              <a:t>“job” refers to a professional experience</a:t>
            </a:r>
            <a:r>
              <a:rPr lang="en-US" dirty="0"/>
              <a:t>, and </a:t>
            </a:r>
            <a:r>
              <a:rPr lang="en-US" b="1" dirty="0"/>
              <a:t>the “y” corresponds to an attribute</a:t>
            </a:r>
            <a:r>
              <a:rPr lang="en-US" dirty="0"/>
              <a:t>, either the expertise level or the industry associated with the job.</a:t>
            </a:r>
          </a:p>
          <a:p>
            <a:endParaRPr lang="en-US" dirty="0"/>
          </a:p>
          <a:p>
            <a:r>
              <a:rPr lang="en-US" dirty="0"/>
              <a:t>At training time, the </a:t>
            </a:r>
            <a:r>
              <a:rPr lang="en-US" b="1" dirty="0"/>
              <a:t>denoising autoencoder</a:t>
            </a:r>
            <a:r>
              <a:rPr lang="en-US" dirty="0"/>
              <a:t> is trained to output </a:t>
            </a:r>
            <a:r>
              <a:rPr lang="en-US" b="1" dirty="0"/>
              <a:t>the original job from a corrupted version</a:t>
            </a:r>
            <a:r>
              <a:rPr lang="en-US" dirty="0"/>
              <a:t>. </a:t>
            </a:r>
          </a:p>
          <a:p>
            <a:r>
              <a:rPr lang="en-US" dirty="0"/>
              <a:t>In parallel, the </a:t>
            </a:r>
            <a:r>
              <a:rPr lang="en-US" b="1" dirty="0"/>
              <a:t>back translator </a:t>
            </a:r>
            <a:r>
              <a:rPr lang="en-US" dirty="0"/>
              <a:t>is trained to sequentially rewrite the </a:t>
            </a:r>
            <a:r>
              <a:rPr lang="en-US" b="1" dirty="0"/>
              <a:t>original job j according to a new attribute </a:t>
            </a:r>
            <a:r>
              <a:rPr lang="en-US" b="1" dirty="0" err="1"/>
              <a:t>y_tilde</a:t>
            </a:r>
            <a:r>
              <a:rPr lang="en-US" b="1" dirty="0"/>
              <a:t> into </a:t>
            </a:r>
            <a:r>
              <a:rPr lang="en-US" b="1" dirty="0" err="1"/>
              <a:t>job_tilde</a:t>
            </a:r>
            <a:r>
              <a:rPr lang="en-US" dirty="0"/>
              <a:t>, and finally, to rewrite </a:t>
            </a:r>
            <a:r>
              <a:rPr lang="en-US" b="1" dirty="0" err="1"/>
              <a:t>job_tilde</a:t>
            </a:r>
            <a:r>
              <a:rPr lang="en-US" b="1" dirty="0"/>
              <a:t> according to the original attribute y </a:t>
            </a:r>
            <a:r>
              <a:rPr lang="en-US" dirty="0"/>
              <a:t>into the </a:t>
            </a:r>
            <a:r>
              <a:rPr lang="en-US" b="1" dirty="0"/>
              <a:t>original job</a:t>
            </a:r>
            <a:r>
              <a:rPr lang="en-US" dirty="0"/>
              <a:t>. </a:t>
            </a:r>
          </a:p>
          <a:p>
            <a:r>
              <a:rPr lang="en-US" dirty="0"/>
              <a:t>This back-translation approach is a great way to circumvent the fact that </a:t>
            </a:r>
            <a:r>
              <a:rPr lang="en-US" b="1" dirty="0"/>
              <a:t>we do not have a supervision for </a:t>
            </a:r>
            <a:r>
              <a:rPr lang="en-US" b="1" dirty="0" err="1"/>
              <a:t>job_tilde</a:t>
            </a:r>
            <a:r>
              <a:rPr lang="en-US" b="1" dirty="0"/>
              <a:t>. </a:t>
            </a:r>
          </a:p>
          <a:p>
            <a:endParaRPr lang="en-US" dirty="0"/>
          </a:p>
          <a:p>
            <a:r>
              <a:rPr lang="en-US" dirty="0"/>
              <a:t>Both those modules actually </a:t>
            </a:r>
            <a:r>
              <a:rPr lang="en-US" b="1" dirty="0"/>
              <a:t>have the same weights</a:t>
            </a:r>
            <a:r>
              <a:rPr lang="en-US" dirty="0"/>
              <a:t>, which means that this model learns to </a:t>
            </a:r>
            <a:r>
              <a:rPr lang="en-US" b="1" dirty="0"/>
              <a:t>rewrite a job given a certain attribute</a:t>
            </a:r>
            <a:r>
              <a:rPr lang="en-US" dirty="0"/>
              <a:t> while ensuring that </a:t>
            </a:r>
            <a:r>
              <a:rPr lang="en-US" b="1" dirty="0"/>
              <a:t>the latent representations do not collapse.</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52</a:t>
            </a:fld>
            <a:endParaRPr lang="fr-FR"/>
          </a:p>
        </p:txBody>
      </p:sp>
    </p:spTree>
    <p:extLst>
      <p:ext uri="{BB962C8B-B14F-4D97-AF65-F5344CB8AC3E}">
        <p14:creationId xmlns:p14="http://schemas.microsoft.com/office/powerpoint/2010/main" val="15728358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Once this model is trained, </a:t>
            </a:r>
            <a:r>
              <a:rPr lang="en-US" b="1" dirty="0"/>
              <a:t>we can rewrite any job with another attribute</a:t>
            </a:r>
            <a:r>
              <a:rPr lang="en-US" dirty="0"/>
              <a:t>, be it expertise level or industry. </a:t>
            </a:r>
          </a:p>
          <a:p>
            <a:endParaRPr lang="en-US" dirty="0"/>
          </a:p>
          <a:p>
            <a:r>
              <a:rPr lang="en-US" dirty="0"/>
              <a:t>Now, the architecture we propose is directly inspired from </a:t>
            </a:r>
            <a:r>
              <a:rPr lang="en-US" dirty="0" err="1"/>
              <a:t>Lample</a:t>
            </a:r>
            <a:r>
              <a:rPr lang="en-US" dirty="0"/>
              <a:t> et al. 2019, who propose a way to </a:t>
            </a:r>
            <a:r>
              <a:rPr lang="en-US" b="1" dirty="0"/>
              <a:t>handle several attributes at the same time </a:t>
            </a:r>
            <a:r>
              <a:rPr lang="en-US" dirty="0"/>
              <a:t>by embedding and averaging them.</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53</a:t>
            </a:fld>
            <a:endParaRPr lang="fr-FR"/>
          </a:p>
        </p:txBody>
      </p:sp>
    </p:spTree>
    <p:extLst>
      <p:ext uri="{BB962C8B-B14F-4D97-AF65-F5344CB8AC3E}">
        <p14:creationId xmlns:p14="http://schemas.microsoft.com/office/powerpoint/2010/main" val="19746149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This is a </a:t>
            </a:r>
            <a:r>
              <a:rPr lang="en-US" b="1" dirty="0"/>
              <a:t>more complete illustration </a:t>
            </a:r>
            <a:r>
              <a:rPr lang="en-US" dirty="0"/>
              <a:t>of the architecture, which depicts the role played by both the </a:t>
            </a:r>
            <a:r>
              <a:rPr lang="en-US" b="1" dirty="0"/>
              <a:t>encoder and the decoder </a:t>
            </a:r>
            <a:r>
              <a:rPr lang="en-US" dirty="0"/>
              <a:t>in the denoising part and the back translation part.</a:t>
            </a:r>
          </a:p>
          <a:p>
            <a:endParaRPr lang="en-US" dirty="0"/>
          </a:p>
          <a:p>
            <a:r>
              <a:rPr lang="en-US" dirty="0"/>
              <a:t>You’ll notice that the attribute </a:t>
            </a:r>
            <a:r>
              <a:rPr lang="en-US" b="1" dirty="0"/>
              <a:t>“y” is now denoted “</a:t>
            </a:r>
            <a:r>
              <a:rPr lang="en-US" b="1" dirty="0" err="1"/>
              <a:t>z_y</a:t>
            </a:r>
            <a:r>
              <a:rPr lang="en-US" b="1" dirty="0"/>
              <a:t>” </a:t>
            </a:r>
            <a:r>
              <a:rPr lang="en-US" dirty="0"/>
              <a:t>because it is embedded, and their </a:t>
            </a:r>
            <a:r>
              <a:rPr lang="en-US" b="1" dirty="0"/>
              <a:t>representations</a:t>
            </a:r>
            <a:r>
              <a:rPr lang="en-US" dirty="0"/>
              <a:t> </a:t>
            </a:r>
            <a:r>
              <a:rPr lang="en-US" b="1" dirty="0"/>
              <a:t>change with backpropagation. </a:t>
            </a:r>
          </a:p>
          <a:p>
            <a:endParaRPr lang="en-US" dirty="0"/>
          </a:p>
          <a:p>
            <a:r>
              <a:rPr lang="en-US" i="1" dirty="0"/>
              <a:t>(The model is thus trained by optimizing a mixture of </a:t>
            </a:r>
            <a:r>
              <a:rPr lang="en-US" i="1" dirty="0" err="1"/>
              <a:t>CrossEntropy</a:t>
            </a:r>
            <a:r>
              <a:rPr lang="en-US" i="1" dirty="0"/>
              <a:t> Losses, one regarding the denoising part, and the other, the back translation part.)</a:t>
            </a:r>
          </a:p>
          <a:p>
            <a:endParaRPr lang="en-US" dirty="0"/>
          </a:p>
          <a:p>
            <a:r>
              <a:rPr lang="en-US" b="1" dirty="0"/>
              <a:t>Evaluating this model </a:t>
            </a:r>
            <a:r>
              <a:rPr lang="en-US" dirty="0"/>
              <a:t>is however not trivial, as it never is trivial to evaluate generated text. </a:t>
            </a:r>
          </a:p>
          <a:p>
            <a:r>
              <a:rPr lang="en-US" dirty="0" err="1"/>
              <a:t>Lample</a:t>
            </a:r>
            <a:r>
              <a:rPr lang="en-US" dirty="0"/>
              <a:t> et al. propose to combine a </a:t>
            </a:r>
            <a:r>
              <a:rPr lang="en-US" b="1" dirty="0"/>
              <a:t>classification metric </a:t>
            </a:r>
            <a:r>
              <a:rPr lang="en-US" dirty="0"/>
              <a:t>to </a:t>
            </a:r>
            <a:r>
              <a:rPr lang="en-US" b="1" dirty="0"/>
              <a:t>a BLEU score </a:t>
            </a:r>
            <a:r>
              <a:rPr lang="en-US" dirty="0"/>
              <a:t>and </a:t>
            </a:r>
            <a:r>
              <a:rPr lang="en-US" b="1" dirty="0"/>
              <a:t>a perplexity score</a:t>
            </a:r>
            <a:r>
              <a:rPr lang="en-US" dirty="0"/>
              <a:t>.</a:t>
            </a:r>
          </a:p>
          <a:p>
            <a:r>
              <a:rPr lang="en-US" dirty="0"/>
              <a:t>(The classification metric checks if the </a:t>
            </a:r>
            <a:r>
              <a:rPr lang="en-US" b="1" dirty="0"/>
              <a:t>intended attribute can be retrieved from the generated job</a:t>
            </a:r>
            <a:r>
              <a:rPr lang="en-US" dirty="0"/>
              <a:t>, while the BLEU score measures </a:t>
            </a:r>
            <a:r>
              <a:rPr lang="en-US" b="1" dirty="0"/>
              <a:t>how much of the original job was kept.</a:t>
            </a:r>
          </a:p>
          <a:p>
            <a:r>
              <a:rPr lang="en-US" dirty="0"/>
              <a:t>Finally, a perplexity score measures </a:t>
            </a:r>
            <a:r>
              <a:rPr lang="en-US" b="1" dirty="0"/>
              <a:t>the generated text’s fluency </a:t>
            </a:r>
            <a:r>
              <a:rPr lang="en-US" dirty="0"/>
              <a:t>and ensures we did not generate unintelligible text.)</a:t>
            </a:r>
          </a:p>
          <a:p>
            <a:endParaRPr lang="en-US" dirty="0"/>
          </a:p>
          <a:p>
            <a:pPr marL="0" indent="0">
              <a:lnSpc>
                <a:spcPct val="200000"/>
              </a:lnSpc>
              <a:buFont typeface="Police système Courant"/>
              <a:buNone/>
            </a:pPr>
            <a:r>
              <a:rPr lang="en-US" sz="1200" dirty="0">
                <a:solidFill>
                  <a:schemeClr val="tx2"/>
                </a:solidFill>
              </a:rPr>
              <a:t>It is interesting to not that this model performs </a:t>
            </a:r>
            <a:r>
              <a:rPr lang="en-US" sz="1200" b="1" dirty="0">
                <a:solidFill>
                  <a:schemeClr val="tx2"/>
                </a:solidFill>
              </a:rPr>
              <a:t>attribute rewriting </a:t>
            </a:r>
            <a:r>
              <a:rPr lang="en-US" sz="1200" dirty="0">
                <a:solidFill>
                  <a:schemeClr val="tx2"/>
                </a:solidFill>
              </a:rPr>
              <a:t>rather </a:t>
            </a:r>
            <a:r>
              <a:rPr lang="en-US" sz="1200" b="1" dirty="0">
                <a:solidFill>
                  <a:schemeClr val="tx2"/>
                </a:solidFill>
              </a:rPr>
              <a:t>than attribute disentanglement</a:t>
            </a:r>
            <a:r>
              <a:rPr lang="en-US" sz="1200" dirty="0">
                <a:solidFill>
                  <a:schemeClr val="tx2"/>
                </a:solidFill>
              </a:rPr>
              <a:t>.</a:t>
            </a:r>
          </a:p>
          <a:p>
            <a:pPr marL="0" indent="0">
              <a:lnSpc>
                <a:spcPct val="200000"/>
              </a:lnSpc>
              <a:buFont typeface="Police système Courant"/>
              <a:buNone/>
            </a:pPr>
            <a:r>
              <a:rPr lang="en-US" sz="1200" dirty="0">
                <a:solidFill>
                  <a:schemeClr val="tx2"/>
                </a:solidFill>
              </a:rPr>
              <a:t>This means that we </a:t>
            </a:r>
            <a:r>
              <a:rPr lang="en-US" sz="1200" b="1" dirty="0">
                <a:solidFill>
                  <a:schemeClr val="tx2"/>
                </a:solidFill>
              </a:rPr>
              <a:t>cannot directly get a career dynamic </a:t>
            </a:r>
            <a:r>
              <a:rPr lang="en-US" sz="1200" dirty="0">
                <a:solidFill>
                  <a:schemeClr val="tx2"/>
                </a:solidFill>
              </a:rPr>
              <a:t>for a person independently from </a:t>
            </a:r>
            <a:r>
              <a:rPr lang="en-US" sz="1200" b="1" dirty="0">
                <a:solidFill>
                  <a:schemeClr val="tx2"/>
                </a:solidFill>
              </a:rPr>
              <a:t>an industrial domain </a:t>
            </a:r>
            <a:r>
              <a:rPr lang="en-US" sz="1200" dirty="0">
                <a:solidFill>
                  <a:schemeClr val="tx2"/>
                </a:solidFill>
              </a:rPr>
              <a:t>or </a:t>
            </a:r>
            <a:r>
              <a:rPr lang="en-US" sz="1200" b="1" dirty="0">
                <a:solidFill>
                  <a:schemeClr val="tx2"/>
                </a:solidFill>
              </a:rPr>
              <a:t>an expertise level.</a:t>
            </a:r>
          </a:p>
          <a:p>
            <a:pPr marL="0" indent="0">
              <a:lnSpc>
                <a:spcPct val="200000"/>
              </a:lnSpc>
              <a:buFont typeface="Police système Courant"/>
              <a:buNone/>
            </a:pPr>
            <a:endParaRPr lang="en-US" dirty="0"/>
          </a:p>
          <a:p>
            <a:pPr marL="0" indent="0">
              <a:lnSpc>
                <a:spcPct val="200000"/>
              </a:lnSpc>
              <a:buFont typeface="Police système Courant"/>
              <a:buNone/>
            </a:pPr>
            <a:r>
              <a:rPr lang="en-US" dirty="0"/>
              <a:t>These limitations are addressed by the next architecture: the </a:t>
            </a:r>
            <a:r>
              <a:rPr lang="en-US" b="1" dirty="0"/>
              <a:t>latent space structuring.</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54</a:t>
            </a:fld>
            <a:endParaRPr lang="fr-FR"/>
          </a:p>
        </p:txBody>
      </p:sp>
    </p:spTree>
    <p:extLst>
      <p:ext uri="{BB962C8B-B14F-4D97-AF65-F5344CB8AC3E}">
        <p14:creationId xmlns:p14="http://schemas.microsoft.com/office/powerpoint/2010/main" val="38570615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This approach to user dynamic modeling is to </a:t>
            </a:r>
            <a:r>
              <a:rPr lang="en-US" b="1" dirty="0"/>
              <a:t>structure the latent space </a:t>
            </a:r>
            <a:r>
              <a:rPr lang="en-US" dirty="0"/>
              <a:t>in which the </a:t>
            </a:r>
            <a:r>
              <a:rPr lang="en-US" b="1" dirty="0"/>
              <a:t>professional experiences live</a:t>
            </a:r>
            <a:r>
              <a:rPr lang="en-US" dirty="0"/>
              <a:t>, in order to learn a trajectory model.</a:t>
            </a:r>
          </a:p>
          <a:p>
            <a:r>
              <a:rPr lang="en-US" dirty="0"/>
              <a:t>We will do so by training a </a:t>
            </a:r>
            <a:r>
              <a:rPr lang="en-US" b="1" dirty="0" err="1"/>
              <a:t>Conditionnal</a:t>
            </a:r>
            <a:r>
              <a:rPr lang="en-US" b="1" dirty="0"/>
              <a:t> </a:t>
            </a:r>
            <a:r>
              <a:rPr lang="en-US" b="1" dirty="0" err="1"/>
              <a:t>Variationnal</a:t>
            </a:r>
            <a:r>
              <a:rPr lang="en-US" b="1" dirty="0"/>
              <a:t> Auto Encoder.</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55</a:t>
            </a:fld>
            <a:endParaRPr lang="fr-FR"/>
          </a:p>
        </p:txBody>
      </p:sp>
    </p:spTree>
    <p:extLst>
      <p:ext uri="{BB962C8B-B14F-4D97-AF65-F5344CB8AC3E}">
        <p14:creationId xmlns:p14="http://schemas.microsoft.com/office/powerpoint/2010/main" val="3133040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solidFill>
                  <a:schemeClr val="tx2"/>
                </a:solidFill>
              </a:rPr>
              <a:t>Going from the idea that </a:t>
            </a:r>
            <a:r>
              <a:rPr lang="en-US" b="1" dirty="0">
                <a:solidFill>
                  <a:schemeClr val="tx2"/>
                </a:solidFill>
              </a:rPr>
              <a:t>career progression varies from one industry to another</a:t>
            </a:r>
            <a:r>
              <a:rPr lang="en-US" dirty="0">
                <a:solidFill>
                  <a:schemeClr val="tx2"/>
                </a:solidFill>
              </a:rPr>
              <a:t>, our intuition is that </a:t>
            </a:r>
            <a:r>
              <a:rPr lang="en-US" b="1" dirty="0">
                <a:solidFill>
                  <a:schemeClr val="tx2"/>
                </a:solidFill>
              </a:rPr>
              <a:t>enforcing this separation </a:t>
            </a:r>
            <a:r>
              <a:rPr lang="en-US" dirty="0">
                <a:solidFill>
                  <a:schemeClr val="tx2"/>
                </a:solidFill>
              </a:rPr>
              <a:t>will improve the </a:t>
            </a:r>
            <a:r>
              <a:rPr lang="en-US" b="1" dirty="0">
                <a:solidFill>
                  <a:schemeClr val="tx2"/>
                </a:solidFill>
              </a:rPr>
              <a:t>latent space quality and ease the learning </a:t>
            </a:r>
            <a:r>
              <a:rPr lang="en-US" dirty="0">
                <a:solidFill>
                  <a:schemeClr val="tx2"/>
                </a:solidFill>
              </a:rPr>
              <a:t>of users’ trajectories.</a:t>
            </a:r>
          </a:p>
          <a:p>
            <a:pPr marL="0" indent="0">
              <a:buFont typeface="Arial" panose="020B0604020202020204" pitchFamily="34" charset="0"/>
              <a:buNone/>
            </a:pPr>
            <a:endParaRPr lang="en-US" dirty="0">
              <a:solidFill>
                <a:schemeClr val="tx2"/>
              </a:solidFill>
            </a:endParaRPr>
          </a:p>
          <a:p>
            <a:pPr marL="0" indent="0">
              <a:buFont typeface="Arial" panose="020B0604020202020204" pitchFamily="34" charset="0"/>
              <a:buNone/>
            </a:pPr>
            <a:r>
              <a:rPr lang="en-US" dirty="0">
                <a:solidFill>
                  <a:schemeClr val="tx2"/>
                </a:solidFill>
              </a:rPr>
              <a:t>This structuration of the latent space will happen on </a:t>
            </a:r>
            <a:r>
              <a:rPr lang="en-US" b="1" dirty="0">
                <a:solidFill>
                  <a:schemeClr val="tx2"/>
                </a:solidFill>
              </a:rPr>
              <a:t>two levels</a:t>
            </a:r>
            <a:r>
              <a:rPr lang="en-US" dirty="0">
                <a:solidFill>
                  <a:schemeClr val="tx2"/>
                </a:solidFill>
              </a:rPr>
              <a:t>. </a:t>
            </a:r>
          </a:p>
          <a:p>
            <a:pPr marL="0" indent="0">
              <a:buFont typeface="Arial" panose="020B0604020202020204" pitchFamily="34" charset="0"/>
              <a:buNone/>
            </a:pPr>
            <a:r>
              <a:rPr lang="en-US" b="1" dirty="0">
                <a:solidFill>
                  <a:schemeClr val="tx2"/>
                </a:solidFill>
              </a:rPr>
              <a:t>The higher level of structuration </a:t>
            </a:r>
            <a:r>
              <a:rPr lang="en-US" dirty="0">
                <a:solidFill>
                  <a:schemeClr val="tx2"/>
                </a:solidFill>
              </a:rPr>
              <a:t>will be the industry, so, typically, all </a:t>
            </a:r>
            <a:r>
              <a:rPr lang="en-US" b="1" dirty="0">
                <a:solidFill>
                  <a:schemeClr val="tx2"/>
                </a:solidFill>
              </a:rPr>
              <a:t>information technology jobs </a:t>
            </a:r>
            <a:r>
              <a:rPr lang="en-US" dirty="0">
                <a:solidFill>
                  <a:schemeClr val="tx2"/>
                </a:solidFill>
              </a:rPr>
              <a:t>would be in the same region of the space, separated from, for instance, the cooking jobs. </a:t>
            </a:r>
          </a:p>
          <a:p>
            <a:pPr marL="0" indent="0">
              <a:buFont typeface="Arial" panose="020B0604020202020204" pitchFamily="34" charset="0"/>
              <a:buNone/>
            </a:pPr>
            <a:endParaRPr lang="en-US" dirty="0">
              <a:solidFill>
                <a:schemeClr val="tx2"/>
              </a:solidFill>
            </a:endParaRPr>
          </a:p>
          <a:p>
            <a:pPr marL="0" indent="0">
              <a:buFont typeface="Arial" panose="020B0604020202020204" pitchFamily="34" charset="0"/>
              <a:buNone/>
            </a:pPr>
            <a:r>
              <a:rPr lang="en-US" b="1" dirty="0">
                <a:solidFill>
                  <a:schemeClr val="tx2"/>
                </a:solidFill>
              </a:rPr>
              <a:t>The second level of structuration</a:t>
            </a:r>
            <a:r>
              <a:rPr lang="en-US" dirty="0">
                <a:solidFill>
                  <a:schemeClr val="tx2"/>
                </a:solidFill>
              </a:rPr>
              <a:t> would be internal to the industrial domain and would represent </a:t>
            </a:r>
            <a:r>
              <a:rPr lang="en-US" b="1" dirty="0">
                <a:solidFill>
                  <a:schemeClr val="tx2"/>
                </a:solidFill>
              </a:rPr>
              <a:t>the level of expertise </a:t>
            </a:r>
            <a:r>
              <a:rPr lang="en-US" dirty="0">
                <a:solidFill>
                  <a:schemeClr val="tx2"/>
                </a:solidFill>
              </a:rPr>
              <a:t>within a given field. </a:t>
            </a:r>
          </a:p>
          <a:p>
            <a:pPr marL="0" indent="0">
              <a:buFont typeface="Arial" panose="020B0604020202020204" pitchFamily="34" charset="0"/>
              <a:buNone/>
            </a:pPr>
            <a:r>
              <a:rPr lang="en-US" dirty="0">
                <a:solidFill>
                  <a:schemeClr val="tx2"/>
                </a:solidFill>
              </a:rPr>
              <a:t>So </a:t>
            </a:r>
            <a:r>
              <a:rPr lang="en-US" b="1" dirty="0">
                <a:solidFill>
                  <a:schemeClr val="tx2"/>
                </a:solidFill>
              </a:rPr>
              <a:t>entry level jobs </a:t>
            </a:r>
            <a:r>
              <a:rPr lang="en-US" dirty="0">
                <a:solidFill>
                  <a:schemeClr val="tx2"/>
                </a:solidFill>
              </a:rPr>
              <a:t>that require no expertise, labelled “e0” on the schema, will be close to one another, while the higher positions will be in another region of space. </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56</a:t>
            </a:fld>
            <a:endParaRPr lang="fr-FR"/>
          </a:p>
        </p:txBody>
      </p:sp>
    </p:spTree>
    <p:extLst>
      <p:ext uri="{BB962C8B-B14F-4D97-AF65-F5344CB8AC3E}">
        <p14:creationId xmlns:p14="http://schemas.microsoft.com/office/powerpoint/2010/main" val="14110867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Once the </a:t>
            </a:r>
            <a:r>
              <a:rPr lang="fr-FR" sz="1200" b="1" kern="1200" dirty="0" err="1">
                <a:solidFill>
                  <a:schemeClr val="tx1"/>
                </a:solidFill>
                <a:effectLst/>
                <a:latin typeface="+mn-lt"/>
                <a:ea typeface="+mn-ea"/>
                <a:cs typeface="+mn-cs"/>
              </a:rPr>
              <a:t>Conditional</a:t>
            </a:r>
            <a:r>
              <a:rPr lang="fr-FR" sz="1200" b="1" kern="1200" dirty="0">
                <a:solidFill>
                  <a:schemeClr val="tx1"/>
                </a:solidFill>
                <a:effectLst/>
                <a:latin typeface="+mn-lt"/>
                <a:ea typeface="+mn-ea"/>
                <a:cs typeface="+mn-cs"/>
              </a:rPr>
              <a:t> </a:t>
            </a:r>
            <a:r>
              <a:rPr lang="fr-FR" sz="1200" b="1" kern="1200" dirty="0" err="1">
                <a:solidFill>
                  <a:schemeClr val="tx1"/>
                </a:solidFill>
                <a:effectLst/>
                <a:latin typeface="+mn-lt"/>
                <a:ea typeface="+mn-ea"/>
                <a:cs typeface="+mn-cs"/>
              </a:rPr>
              <a:t>Variationnal</a:t>
            </a:r>
            <a:r>
              <a:rPr lang="fr-FR" sz="1200" b="1" kern="1200" dirty="0">
                <a:solidFill>
                  <a:schemeClr val="tx1"/>
                </a:solidFill>
                <a:effectLst/>
                <a:latin typeface="+mn-lt"/>
                <a:ea typeface="+mn-ea"/>
                <a:cs typeface="+mn-cs"/>
              </a:rPr>
              <a:t> </a:t>
            </a:r>
            <a:r>
              <a:rPr lang="fr-FR" sz="1200" b="1" kern="1200" dirty="0" err="1">
                <a:solidFill>
                  <a:schemeClr val="tx1"/>
                </a:solidFill>
                <a:effectLst/>
                <a:latin typeface="+mn-lt"/>
                <a:ea typeface="+mn-ea"/>
                <a:cs typeface="+mn-cs"/>
              </a:rPr>
              <a:t>AutoEncoder</a:t>
            </a:r>
            <a:r>
              <a:rPr lang="fr-FR" sz="1200" b="1" kern="1200" dirty="0">
                <a:solidFill>
                  <a:schemeClr val="tx1"/>
                </a:solidFill>
                <a:effectLst/>
                <a:latin typeface="+mn-lt"/>
                <a:ea typeface="+mn-ea"/>
                <a:cs typeface="+mn-cs"/>
              </a:rPr>
              <a:t> </a:t>
            </a:r>
            <a:r>
              <a:rPr lang="fr-FR" sz="1200" b="0" kern="1200" dirty="0">
                <a:solidFill>
                  <a:schemeClr val="tx1"/>
                </a:solidFill>
                <a:effectLst/>
                <a:latin typeface="+mn-lt"/>
                <a:ea typeface="+mn-ea"/>
                <a:cs typeface="+mn-cs"/>
              </a:rPr>
              <a:t>has </a:t>
            </a:r>
            <a:r>
              <a:rPr lang="fr-FR" sz="1200" b="0" kern="1200" dirty="0" err="1">
                <a:solidFill>
                  <a:schemeClr val="tx1"/>
                </a:solidFill>
                <a:effectLst/>
                <a:latin typeface="+mn-lt"/>
                <a:ea typeface="+mn-ea"/>
                <a:cs typeface="+mn-cs"/>
              </a:rPr>
              <a:t>converged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would</a:t>
            </a:r>
            <a:r>
              <a:rPr lang="fr-FR" sz="1200" b="0" kern="1200" dirty="0">
                <a:solidFill>
                  <a:schemeClr val="tx1"/>
                </a:solidFill>
                <a:effectLst/>
                <a:latin typeface="+mn-lt"/>
                <a:ea typeface="+mn-ea"/>
                <a:cs typeface="+mn-cs"/>
              </a:rPr>
              <a:t> </a:t>
            </a:r>
            <a:r>
              <a:rPr lang="fr-FR" sz="1200" b="1" kern="1200" dirty="0">
                <a:solidFill>
                  <a:schemeClr val="tx1"/>
                </a:solidFill>
                <a:effectLst/>
                <a:latin typeface="+mn-lt"/>
                <a:ea typeface="+mn-ea"/>
                <a:cs typeface="+mn-cs"/>
              </a:rPr>
              <a:t>train a </a:t>
            </a:r>
            <a:r>
              <a:rPr lang="fr-FR" sz="1200" b="1" kern="1200" dirty="0" err="1">
                <a:solidFill>
                  <a:schemeClr val="tx1"/>
                </a:solidFill>
                <a:effectLst/>
                <a:latin typeface="+mn-lt"/>
                <a:ea typeface="+mn-ea"/>
                <a:cs typeface="+mn-cs"/>
              </a:rPr>
              <a:t>decoder</a:t>
            </a:r>
            <a:r>
              <a:rPr lang="fr-FR" sz="1200" b="1" kern="1200" dirty="0">
                <a:solidFill>
                  <a:schemeClr val="tx1"/>
                </a:solidFill>
                <a:effectLst/>
                <a:latin typeface="+mn-lt"/>
                <a:ea typeface="+mn-ea"/>
                <a:cs typeface="+mn-cs"/>
              </a:rPr>
              <a:t> </a:t>
            </a:r>
            <a:r>
              <a:rPr lang="fr-FR" sz="1200" b="0" kern="1200" dirty="0">
                <a:solidFill>
                  <a:schemeClr val="tx1"/>
                </a:solidFill>
                <a:effectLst/>
                <a:latin typeface="+mn-lt"/>
                <a:ea typeface="+mn-ea"/>
                <a:cs typeface="+mn-cs"/>
              </a:rPr>
              <a:t>to output the </a:t>
            </a:r>
            <a:r>
              <a:rPr lang="fr-FR" sz="1200" b="1" kern="1200" dirty="0" err="1">
                <a:solidFill>
                  <a:schemeClr val="tx1"/>
                </a:solidFill>
                <a:effectLst/>
                <a:latin typeface="+mn-lt"/>
                <a:ea typeface="+mn-ea"/>
                <a:cs typeface="+mn-cs"/>
              </a:rPr>
              <a:t>word</a:t>
            </a:r>
            <a:r>
              <a:rPr lang="fr-FR" sz="1200" b="1" kern="1200" dirty="0">
                <a:solidFill>
                  <a:schemeClr val="tx1"/>
                </a:solidFill>
                <a:effectLst/>
                <a:latin typeface="+mn-lt"/>
                <a:ea typeface="+mn-ea"/>
                <a:cs typeface="+mn-cs"/>
              </a:rPr>
              <a:t> </a:t>
            </a:r>
            <a:r>
              <a:rPr lang="fr-FR" sz="1200" b="1" kern="1200" dirty="0" err="1">
                <a:solidFill>
                  <a:schemeClr val="tx1"/>
                </a:solidFill>
                <a:effectLst/>
                <a:latin typeface="+mn-lt"/>
                <a:ea typeface="+mn-ea"/>
                <a:cs typeface="+mn-cs"/>
              </a:rPr>
              <a:t>sequence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corresponding</a:t>
            </a:r>
            <a:r>
              <a:rPr lang="fr-FR" sz="1200" b="0" kern="1200" dirty="0">
                <a:solidFill>
                  <a:schemeClr val="tx1"/>
                </a:solidFill>
                <a:effectLst/>
                <a:latin typeface="+mn-lt"/>
                <a:ea typeface="+mn-ea"/>
                <a:cs typeface="+mn-cs"/>
              </a:rPr>
              <a:t> to the </a:t>
            </a:r>
            <a:r>
              <a:rPr lang="fr-FR" sz="1200" b="1" kern="1200" dirty="0">
                <a:solidFill>
                  <a:schemeClr val="tx1"/>
                </a:solidFill>
                <a:effectLst/>
                <a:latin typeface="+mn-lt"/>
                <a:ea typeface="+mn-ea"/>
                <a:cs typeface="+mn-cs"/>
              </a:rPr>
              <a:t>original input job </a:t>
            </a:r>
            <a:r>
              <a:rPr lang="fr-FR" sz="1200" b="0" kern="1200" dirty="0" err="1">
                <a:solidFill>
                  <a:schemeClr val="tx1"/>
                </a:solidFill>
                <a:effectLst/>
                <a:latin typeface="+mn-lt"/>
                <a:ea typeface="+mn-ea"/>
                <a:cs typeface="+mn-cs"/>
              </a:rPr>
              <a:t>from</a:t>
            </a:r>
            <a:r>
              <a:rPr lang="fr-FR" sz="1200" b="0" kern="1200" dirty="0">
                <a:solidFill>
                  <a:schemeClr val="tx1"/>
                </a:solidFill>
                <a:effectLst/>
                <a:latin typeface="+mn-lt"/>
                <a:ea typeface="+mn-ea"/>
                <a:cs typeface="+mn-cs"/>
              </a:rPr>
              <a:t> the latent </a:t>
            </a:r>
            <a:r>
              <a:rPr lang="fr-FR" sz="1200" b="0" kern="1200" dirty="0" err="1">
                <a:solidFill>
                  <a:schemeClr val="tx1"/>
                </a:solidFill>
                <a:effectLst/>
                <a:latin typeface="+mn-lt"/>
                <a:ea typeface="+mn-ea"/>
                <a:cs typeface="+mn-cs"/>
              </a:rPr>
              <a:t>space</a:t>
            </a:r>
            <a:r>
              <a:rPr lang="fr-FR" sz="1200" b="0" kern="1200" dirty="0">
                <a:solidFill>
                  <a:schemeClr val="tx1"/>
                </a:solidFill>
                <a:effectLst/>
                <a:latin typeface="+mn-lt"/>
                <a:ea typeface="+mn-ea"/>
                <a:cs typeface="+mn-cs"/>
              </a:rPr>
              <a:t> point.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This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necessary</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get</a:t>
            </a:r>
            <a:r>
              <a:rPr lang="fr-FR" sz="1200" b="1" kern="1200" dirty="0">
                <a:solidFill>
                  <a:schemeClr val="tx1"/>
                </a:solidFill>
                <a:effectLst/>
                <a:latin typeface="+mn-lt"/>
                <a:ea typeface="+mn-ea"/>
                <a:cs typeface="+mn-cs"/>
              </a:rPr>
              <a:t> </a:t>
            </a:r>
            <a:r>
              <a:rPr lang="fr-FR" sz="1200" b="1" kern="1200" dirty="0" err="1">
                <a:solidFill>
                  <a:schemeClr val="tx1"/>
                </a:solidFill>
                <a:effectLst/>
                <a:latin typeface="+mn-lt"/>
                <a:ea typeface="+mn-ea"/>
                <a:cs typeface="+mn-cs"/>
              </a:rPr>
              <a:t>understandable</a:t>
            </a:r>
            <a:r>
              <a:rPr lang="fr-FR" sz="1200" b="1" kern="1200" dirty="0">
                <a:solidFill>
                  <a:schemeClr val="tx1"/>
                </a:solidFill>
                <a:effectLst/>
                <a:latin typeface="+mn-lt"/>
                <a:ea typeface="+mn-ea"/>
                <a:cs typeface="+mn-cs"/>
              </a:rPr>
              <a:t> user </a:t>
            </a:r>
            <a:r>
              <a:rPr lang="fr-FR" sz="1200" b="1" kern="1200" dirty="0" err="1">
                <a:solidFill>
                  <a:schemeClr val="tx1"/>
                </a:solidFill>
                <a:effectLst/>
                <a:latin typeface="+mn-lt"/>
                <a:ea typeface="+mn-ea"/>
                <a:cs typeface="+mn-cs"/>
              </a:rPr>
              <a:t>trajectorie</a:t>
            </a:r>
            <a:r>
              <a:rPr lang="fr-FR" sz="1200" b="0" kern="1200" dirty="0" err="1">
                <a:solidFill>
                  <a:schemeClr val="tx1"/>
                </a:solidFill>
                <a:effectLst/>
                <a:latin typeface="+mn-lt"/>
                <a:ea typeface="+mn-ea"/>
                <a:cs typeface="+mn-cs"/>
              </a:rPr>
              <a:t>s</a:t>
            </a:r>
            <a:r>
              <a:rPr lang="fr-FR" sz="1200" b="0" kern="1200" dirty="0">
                <a:solidFill>
                  <a:schemeClr val="tx1"/>
                </a:solidFill>
                <a:effectLst/>
                <a:latin typeface="+mn-lt"/>
                <a:ea typeface="+mn-ea"/>
                <a:cs typeface="+mn-cs"/>
              </a:rPr>
              <a:t> in the </a:t>
            </a:r>
            <a:r>
              <a:rPr lang="fr-FR" sz="1200" b="0" kern="1200" dirty="0" err="1">
                <a:solidFill>
                  <a:schemeClr val="tx1"/>
                </a:solidFill>
                <a:effectLst/>
                <a:latin typeface="+mn-lt"/>
                <a:ea typeface="+mn-ea"/>
                <a:cs typeface="+mn-cs"/>
              </a:rPr>
              <a:t>form</a:t>
            </a:r>
            <a:r>
              <a:rPr lang="fr-FR" sz="1200" b="0" kern="1200" dirty="0">
                <a:solidFill>
                  <a:schemeClr val="tx1"/>
                </a:solidFill>
                <a:effectLst/>
                <a:latin typeface="+mn-lt"/>
                <a:ea typeface="+mn-ea"/>
                <a:cs typeface="+mn-cs"/>
              </a:rPr>
              <a:t> of </a:t>
            </a:r>
            <a:r>
              <a:rPr lang="fr-FR" sz="1200" b="0" kern="1200" dirty="0" err="1">
                <a:solidFill>
                  <a:schemeClr val="tx1"/>
                </a:solidFill>
                <a:effectLst/>
                <a:latin typeface="+mn-lt"/>
                <a:ea typeface="+mn-ea"/>
                <a:cs typeface="+mn-cs"/>
              </a:rPr>
              <a:t>generatex</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57</a:t>
            </a:fld>
            <a:endParaRPr lang="fr-FR"/>
          </a:p>
        </p:txBody>
      </p:sp>
    </p:spTree>
    <p:extLst>
      <p:ext uri="{BB962C8B-B14F-4D97-AF65-F5344CB8AC3E}">
        <p14:creationId xmlns:p14="http://schemas.microsoft.com/office/powerpoint/2010/main" val="18462494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Our intuition is that once the latent space is </a:t>
            </a:r>
            <a:r>
              <a:rPr lang="en-US" b="1" dirty="0"/>
              <a:t>adequately structured</a:t>
            </a:r>
            <a:r>
              <a:rPr lang="en-US" dirty="0"/>
              <a:t>, we could train a model that would learn </a:t>
            </a:r>
            <a:r>
              <a:rPr lang="en-US" b="1" dirty="0"/>
              <a:t>how to model a trajectory </a:t>
            </a:r>
            <a:r>
              <a:rPr lang="en-US" dirty="0"/>
              <a:t>from one point in the space to another. </a:t>
            </a:r>
          </a:p>
          <a:p>
            <a:endParaRPr lang="en-US" dirty="0"/>
          </a:p>
          <a:p>
            <a:r>
              <a:rPr lang="en-US" b="1" dirty="0"/>
              <a:t>Coupled to the job decoder </a:t>
            </a:r>
            <a:r>
              <a:rPr lang="en-US" dirty="0"/>
              <a:t>we presented in the previous slide, this trajectory model would give an </a:t>
            </a:r>
            <a:r>
              <a:rPr lang="en-US" b="1" dirty="0"/>
              <a:t>explicit career </a:t>
            </a:r>
            <a:r>
              <a:rPr lang="en-US" dirty="0"/>
              <a:t>for a person. </a:t>
            </a:r>
          </a:p>
          <a:p>
            <a:endParaRPr lang="en-US" dirty="0"/>
          </a:p>
          <a:p>
            <a:r>
              <a:rPr lang="en-US" dirty="0"/>
              <a:t>Such a setup could also allow us to conduct </a:t>
            </a:r>
            <a:r>
              <a:rPr lang="en-US" b="1" dirty="0"/>
              <a:t>qualitative analysis </a:t>
            </a:r>
            <a:r>
              <a:rPr lang="en-US" dirty="0"/>
              <a:t>on the impact of </a:t>
            </a:r>
            <a:r>
              <a:rPr lang="en-US" b="1" dirty="0"/>
              <a:t>a first job rather than another</a:t>
            </a:r>
            <a:r>
              <a:rPr lang="en-US" dirty="0"/>
              <a:t> on a person’s career, as well as on </a:t>
            </a:r>
            <a:r>
              <a:rPr lang="en-US" b="1" dirty="0"/>
              <a:t>the different dynamics</a:t>
            </a:r>
            <a:r>
              <a:rPr lang="en-US" dirty="0"/>
              <a:t> between industries.</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58</a:t>
            </a:fld>
            <a:endParaRPr lang="fr-FR"/>
          </a:p>
        </p:txBody>
      </p:sp>
    </p:spTree>
    <p:extLst>
      <p:ext uri="{BB962C8B-B14F-4D97-AF65-F5344CB8AC3E}">
        <p14:creationId xmlns:p14="http://schemas.microsoft.com/office/powerpoint/2010/main" val="2400603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propose relevant recommendations, one must first understand the user.</a:t>
            </a:r>
          </a:p>
          <a:p>
            <a:endParaRPr lang="en-US" dirty="0"/>
          </a:p>
          <a:p>
            <a:r>
              <a:rPr lang="en-US" dirty="0"/>
              <a:t>In other words, we want to build rich user representations in the sense that they can </a:t>
            </a:r>
            <a:r>
              <a:rPr lang="en-US" b="1" dirty="0"/>
              <a:t>model complex and diverse aspects </a:t>
            </a:r>
            <a:r>
              <a:rPr lang="en-US" dirty="0"/>
              <a:t>of their profiles.</a:t>
            </a:r>
          </a:p>
          <a:p>
            <a:r>
              <a:rPr lang="en-US" dirty="0"/>
              <a:t>This goal has been at the heart of the Recommendation domain since the focus </a:t>
            </a:r>
            <a:r>
              <a:rPr lang="en-US" b="1" dirty="0"/>
              <a:t>shifted from item-centric models to user-centric ones</a:t>
            </a:r>
            <a:r>
              <a:rPr lang="en-US" dirty="0"/>
              <a:t>.</a:t>
            </a:r>
          </a:p>
          <a:p>
            <a:r>
              <a:rPr lang="en-US" dirty="0"/>
              <a:t>Namely, </a:t>
            </a:r>
            <a:r>
              <a:rPr lang="en-US" dirty="0" err="1"/>
              <a:t>Ganu</a:t>
            </a:r>
            <a:r>
              <a:rPr lang="en-US" dirty="0"/>
              <a:t> et al. have explored the </a:t>
            </a:r>
            <a:r>
              <a:rPr lang="en-US" b="1" dirty="0"/>
              <a:t>multi aspect quality of textual reviews, </a:t>
            </a:r>
            <a:r>
              <a:rPr lang="en-US" b="0" dirty="0"/>
              <a:t>by explicitly modeling them. </a:t>
            </a:r>
          </a:p>
          <a:p>
            <a:r>
              <a:rPr lang="en-US" dirty="0"/>
              <a:t>McAuley et al. also used textual reviews by </a:t>
            </a:r>
            <a:r>
              <a:rPr lang="en-US" b="1" dirty="0"/>
              <a:t>discovering and leveraging hidden factors </a:t>
            </a:r>
            <a:r>
              <a:rPr lang="en-US" dirty="0"/>
              <a:t>within them.</a:t>
            </a:r>
            <a:endParaRPr lang="en-US" b="1" dirty="0"/>
          </a:p>
          <a:p>
            <a:endParaRPr lang="en-US" dirty="0"/>
          </a:p>
          <a:p>
            <a:r>
              <a:rPr lang="en-US" dirty="0"/>
              <a:t>Our approach is closer to this last method, as we </a:t>
            </a:r>
            <a:r>
              <a:rPr lang="en-US" b="1" dirty="0"/>
              <a:t>implicitly model various aspects </a:t>
            </a:r>
            <a:r>
              <a:rPr lang="en-US" dirty="0"/>
              <a:t>of the users, in the spirit of Representation Learning.</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a:t>
            </a:fld>
            <a:endParaRPr lang="fr-FR"/>
          </a:p>
        </p:txBody>
      </p:sp>
    </p:spTree>
    <p:extLst>
      <p:ext uri="{BB962C8B-B14F-4D97-AF65-F5344CB8AC3E}">
        <p14:creationId xmlns:p14="http://schemas.microsoft.com/office/powerpoint/2010/main" val="33627802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To conclude this section, the two models we presented are interesting leads on </a:t>
            </a:r>
            <a:r>
              <a:rPr lang="en-US" b="1" dirty="0"/>
              <a:t>User Dynamic Modeling.</a:t>
            </a:r>
          </a:p>
          <a:p>
            <a:endParaRPr lang="en-US" dirty="0"/>
          </a:p>
          <a:p>
            <a:r>
              <a:rPr lang="en-US" dirty="0"/>
              <a:t>The Job Attribute Rewriting model could allow us </a:t>
            </a:r>
            <a:r>
              <a:rPr lang="en-US" b="1" dirty="0"/>
              <a:t>to rewrite any job </a:t>
            </a:r>
            <a:r>
              <a:rPr lang="en-US" dirty="0"/>
              <a:t>with a </a:t>
            </a:r>
            <a:r>
              <a:rPr lang="en-US" b="1" dirty="0"/>
              <a:t>different attribute value.</a:t>
            </a:r>
          </a:p>
          <a:p>
            <a:pPr marL="0" indent="0">
              <a:lnSpc>
                <a:spcPct val="200000"/>
              </a:lnSpc>
              <a:buFont typeface="Police système Courant"/>
              <a:buNone/>
            </a:pPr>
            <a:r>
              <a:rPr lang="en-US" dirty="0"/>
              <a:t>This approach provides a good method </a:t>
            </a:r>
            <a:r>
              <a:rPr lang="en-US" sz="1200" dirty="0">
                <a:solidFill>
                  <a:schemeClr val="tx2"/>
                </a:solidFill>
              </a:rPr>
              <a:t>for </a:t>
            </a:r>
            <a:r>
              <a:rPr lang="en-US" sz="1200" b="1" dirty="0">
                <a:solidFill>
                  <a:schemeClr val="tx2"/>
                </a:solidFill>
              </a:rPr>
              <a:t>next job prediction</a:t>
            </a:r>
            <a:r>
              <a:rPr lang="en-US" sz="1200" dirty="0">
                <a:solidFill>
                  <a:schemeClr val="tx2"/>
                </a:solidFill>
              </a:rPr>
              <a:t>, as well as isolating </a:t>
            </a:r>
            <a:r>
              <a:rPr lang="en-US" sz="1200" b="1" dirty="0">
                <a:solidFill>
                  <a:schemeClr val="tx2"/>
                </a:solidFill>
              </a:rPr>
              <a:t>people's individual dynamic.</a:t>
            </a:r>
          </a:p>
          <a:p>
            <a:endParaRPr lang="en-US" dirty="0"/>
          </a:p>
          <a:p>
            <a:r>
              <a:rPr lang="en-US" dirty="0"/>
              <a:t>The Latent space structuring approach, complementarily provides </a:t>
            </a:r>
            <a:r>
              <a:rPr lang="en-US" b="1" dirty="0"/>
              <a:t>a direct way to analyze the dynamics of industrial domains</a:t>
            </a:r>
            <a:r>
              <a:rPr lang="en-US" dirty="0"/>
              <a:t>, and it would also allow us to </a:t>
            </a:r>
            <a:r>
              <a:rPr lang="en-US" b="1" dirty="0"/>
              <a:t>evaluate the impact that a given first job has on a person’s career.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Those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approaches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could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provide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improved</a:t>
            </a:r>
            <a:r>
              <a:rPr lang="fr-FR" sz="1200" b="0" kern="1200" dirty="0">
                <a:solidFill>
                  <a:schemeClr val="tx1"/>
                </a:solidFill>
                <a:effectLst/>
                <a:latin typeface="+mn-lt"/>
                <a:ea typeface="+mn-ea"/>
                <a:cs typeface="+mn-cs"/>
              </a:rPr>
              <a:t>, more </a:t>
            </a:r>
            <a:r>
              <a:rPr lang="fr-FR" sz="1200" b="0" kern="1200" dirty="0" err="1">
                <a:solidFill>
                  <a:schemeClr val="tx1"/>
                </a:solidFill>
                <a:effectLst/>
                <a:latin typeface="+mn-lt"/>
                <a:ea typeface="+mn-ea"/>
                <a:cs typeface="+mn-cs"/>
              </a:rPr>
              <a:t>precise</a:t>
            </a:r>
            <a:r>
              <a:rPr lang="fr-FR" sz="1200" b="0" kern="1200" dirty="0">
                <a:solidFill>
                  <a:schemeClr val="tx1"/>
                </a:solidFill>
                <a:effectLst/>
                <a:latin typeface="+mn-lt"/>
                <a:ea typeface="+mn-ea"/>
                <a:cs typeface="+mn-cs"/>
              </a:rPr>
              <a:t> </a:t>
            </a:r>
            <a:r>
              <a:rPr lang="en-US" sz="1200" b="1" dirty="0"/>
              <a:t>professional profiles </a:t>
            </a:r>
            <a:r>
              <a:rPr lang="en-US" sz="1200" dirty="0"/>
              <a:t>while also providing </a:t>
            </a:r>
            <a:r>
              <a:rPr lang="en-US" sz="1200" b="1" dirty="0"/>
              <a:t>explainability</a:t>
            </a:r>
            <a:r>
              <a:rPr lang="en-US" sz="1200" dirty="0"/>
              <a:t> through explicitly modeled factors, on top of outputting generated text.</a:t>
            </a:r>
          </a:p>
          <a:p>
            <a:endParaRPr lang="fr-FR" sz="1200" b="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59</a:t>
            </a:fld>
            <a:endParaRPr lang="fr-FR"/>
          </a:p>
        </p:txBody>
      </p:sp>
    </p:spTree>
    <p:extLst>
      <p:ext uri="{BB962C8B-B14F-4D97-AF65-F5344CB8AC3E}">
        <p14:creationId xmlns:p14="http://schemas.microsoft.com/office/powerpoint/2010/main" val="11122552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However promising, those works remain </a:t>
            </a:r>
            <a:r>
              <a:rPr lang="en-US" b="1" dirty="0"/>
              <a:t>unfinished</a:t>
            </a:r>
            <a:r>
              <a:rPr lang="en-US" dirty="0"/>
              <a:t> for several reasons.</a:t>
            </a:r>
          </a:p>
          <a:p>
            <a:endParaRPr lang="en-US" dirty="0"/>
          </a:p>
          <a:p>
            <a:r>
              <a:rPr lang="en-US" dirty="0"/>
              <a:t>First of all, as we previously said, the profiles we have are very </a:t>
            </a:r>
            <a:r>
              <a:rPr lang="en-US" b="1" dirty="0"/>
              <a:t>noisy and unstructured</a:t>
            </a:r>
            <a:r>
              <a:rPr lang="en-US" dirty="0"/>
              <a:t>, which makes them hard </a:t>
            </a:r>
            <a:r>
              <a:rPr lang="en-US" b="1" dirty="0"/>
              <a:t>to properly encode and decode</a:t>
            </a:r>
            <a:r>
              <a:rPr lang="en-US" dirty="0"/>
              <a:t>.</a:t>
            </a:r>
          </a:p>
          <a:p>
            <a:endParaRPr lang="en-US" dirty="0"/>
          </a:p>
          <a:p>
            <a:r>
              <a:rPr lang="en-US" dirty="0"/>
              <a:t>More critically, we have </a:t>
            </a:r>
            <a:r>
              <a:rPr lang="en-US" b="1" dirty="0"/>
              <a:t>no direct supervision</a:t>
            </a:r>
            <a:r>
              <a:rPr lang="en-US" dirty="0"/>
              <a:t> on the expertise level associated with a professional experience. </a:t>
            </a:r>
          </a:p>
          <a:p>
            <a:r>
              <a:rPr lang="en-US" dirty="0"/>
              <a:t>We tried some trivial </a:t>
            </a:r>
            <a:r>
              <a:rPr lang="en-US" b="1" dirty="0"/>
              <a:t>expertise labeling techniques </a:t>
            </a:r>
            <a:r>
              <a:rPr lang="en-US" dirty="0"/>
              <a:t>but they proved inconclusive, which of course hinders our chances at more complex dynamic modeling.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Incidentally, the pre-processing we applied to our profiles </a:t>
            </a:r>
            <a:r>
              <a:rPr lang="en-US" b="1" dirty="0"/>
              <a:t>significantly reduced the size of our datasets</a:t>
            </a:r>
            <a:r>
              <a:rPr lang="fr-FR" sz="1200" b="1"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While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various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attempts</a:t>
            </a:r>
            <a:r>
              <a:rPr lang="fr-FR" sz="1200" b="0" kern="1200" dirty="0">
                <a:solidFill>
                  <a:schemeClr val="tx1"/>
                </a:solidFill>
                <a:effectLst/>
                <a:latin typeface="+mn-lt"/>
                <a:ea typeface="+mn-ea"/>
                <a:cs typeface="+mn-cs"/>
              </a:rPr>
              <a:t> </a:t>
            </a:r>
            <a:r>
              <a:rPr lang="fr-FR" sz="1200" b="1" kern="1200" dirty="0">
                <a:solidFill>
                  <a:schemeClr val="tx1"/>
                </a:solidFill>
                <a:effectLst/>
                <a:latin typeface="+mn-lt"/>
                <a:ea typeface="+mn-ea"/>
                <a:cs typeface="+mn-cs"/>
              </a:rPr>
              <a:t>to balance the </a:t>
            </a:r>
            <a:r>
              <a:rPr lang="fr-FR" sz="1200" b="1" kern="1200" dirty="0" err="1">
                <a:solidFill>
                  <a:schemeClr val="tx1"/>
                </a:solidFill>
                <a:effectLst/>
                <a:latin typeface="+mn-lt"/>
                <a:ea typeface="+mn-ea"/>
                <a:cs typeface="+mn-cs"/>
              </a:rPr>
              <a:t>pre-requisite</a:t>
            </a:r>
            <a:r>
              <a:rPr lang="fr-FR" sz="1200" b="1" kern="1200" dirty="0">
                <a:solidFill>
                  <a:schemeClr val="tx1"/>
                </a:solidFill>
                <a:effectLst/>
                <a:latin typeface="+mn-lt"/>
                <a:ea typeface="+mn-ea"/>
                <a:cs typeface="+mn-cs"/>
              </a:rPr>
              <a:t> have been </a:t>
            </a:r>
            <a:r>
              <a:rPr lang="fr-FR" sz="1200" b="1" kern="1200" dirty="0" err="1">
                <a:solidFill>
                  <a:schemeClr val="tx1"/>
                </a:solidFill>
                <a:effectLst/>
                <a:latin typeface="+mn-lt"/>
                <a:ea typeface="+mn-ea"/>
                <a:cs typeface="+mn-cs"/>
              </a:rPr>
              <a:t>tried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systematically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led</a:t>
            </a:r>
            <a:r>
              <a:rPr lang="fr-FR" sz="1200" b="0" kern="1200" dirty="0">
                <a:solidFill>
                  <a:schemeClr val="tx1"/>
                </a:solidFill>
                <a:effectLst/>
                <a:latin typeface="+mn-lt"/>
                <a:ea typeface="+mn-ea"/>
                <a:cs typeface="+mn-cs"/>
              </a:rPr>
              <a:t> to a </a:t>
            </a:r>
            <a:r>
              <a:rPr lang="fr-FR" sz="1200" b="0" kern="1200" dirty="0" err="1">
                <a:solidFill>
                  <a:schemeClr val="tx1"/>
                </a:solidFill>
                <a:effectLst/>
                <a:latin typeface="+mn-lt"/>
                <a:ea typeface="+mn-ea"/>
                <a:cs typeface="+mn-cs"/>
              </a:rPr>
              <a:t>drastic</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possibly</a:t>
            </a:r>
            <a:r>
              <a:rPr lang="fr-FR" sz="1200" b="0" kern="1200" dirty="0">
                <a:solidFill>
                  <a:schemeClr val="tx1"/>
                </a:solidFill>
                <a:effectLst/>
                <a:latin typeface="+mn-lt"/>
                <a:ea typeface="+mn-ea"/>
                <a:cs typeface="+mn-cs"/>
              </a:rPr>
              <a:t> fatal, </a:t>
            </a:r>
            <a:r>
              <a:rPr lang="fr-FR" sz="1200" b="0" kern="1200" dirty="0" err="1">
                <a:solidFill>
                  <a:schemeClr val="tx1"/>
                </a:solidFill>
                <a:effectLst/>
                <a:latin typeface="+mn-lt"/>
                <a:ea typeface="+mn-ea"/>
                <a:cs typeface="+mn-cs"/>
              </a:rPr>
              <a:t>reduction</a:t>
            </a:r>
            <a:r>
              <a:rPr lang="fr-FR" sz="1200" b="0" kern="1200" dirty="0">
                <a:solidFill>
                  <a:schemeClr val="tx1"/>
                </a:solidFill>
                <a:effectLst/>
                <a:latin typeface="+mn-lt"/>
                <a:ea typeface="+mn-ea"/>
                <a:cs typeface="+mn-cs"/>
              </a:rPr>
              <a:t> of the </a:t>
            </a:r>
            <a:r>
              <a:rPr lang="fr-FR" sz="1200" b="0" kern="1200" dirty="0" err="1">
                <a:solidFill>
                  <a:schemeClr val="tx1"/>
                </a:solidFill>
                <a:effectLst/>
                <a:latin typeface="+mn-lt"/>
                <a:ea typeface="+mn-ea"/>
                <a:cs typeface="+mn-cs"/>
              </a:rPr>
              <a:t>dataset's</a:t>
            </a:r>
            <a:r>
              <a:rPr lang="fr-FR" sz="1200" b="0" kern="1200" dirty="0">
                <a:solidFill>
                  <a:schemeClr val="tx1"/>
                </a:solidFill>
                <a:effectLst/>
                <a:latin typeface="+mn-lt"/>
                <a:ea typeface="+mn-ea"/>
                <a:cs typeface="+mn-cs"/>
              </a:rPr>
              <a:t>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Finally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those</a:t>
            </a:r>
            <a:r>
              <a:rPr lang="fr-FR" sz="1200" b="0" kern="1200" dirty="0">
                <a:solidFill>
                  <a:schemeClr val="tx1"/>
                </a:solidFill>
                <a:effectLst/>
                <a:latin typeface="+mn-lt"/>
                <a:ea typeface="+mn-ea"/>
                <a:cs typeface="+mn-cs"/>
              </a:rPr>
              <a:t> architectures </a:t>
            </a:r>
            <a:r>
              <a:rPr lang="fr-FR" sz="1200" b="0" kern="1200" dirty="0" err="1">
                <a:solidFill>
                  <a:schemeClr val="tx1"/>
                </a:solidFill>
                <a:effectLst/>
                <a:latin typeface="+mn-lt"/>
                <a:ea typeface="+mn-ea"/>
                <a:cs typeface="+mn-cs"/>
              </a:rPr>
              <a:t>suffer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from</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fact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that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they</a:t>
            </a:r>
            <a:r>
              <a:rPr lang="fr-FR" sz="1200" b="0" kern="1200" dirty="0">
                <a:solidFill>
                  <a:schemeClr val="tx1"/>
                </a:solidFill>
                <a:effectLst/>
                <a:latin typeface="+mn-lt"/>
                <a:ea typeface="+mn-ea"/>
                <a:cs typeface="+mn-cs"/>
              </a:rPr>
              <a:t> are </a:t>
            </a:r>
            <a:r>
              <a:rPr lang="fr-FR" sz="1200" b="1" kern="1200" dirty="0">
                <a:solidFill>
                  <a:schemeClr val="tx1"/>
                </a:solidFill>
                <a:effectLst/>
                <a:latin typeface="+mn-lt"/>
                <a:ea typeface="+mn-ea"/>
                <a:cs typeface="+mn-cs"/>
              </a:rPr>
              <a:t>hard to </a:t>
            </a:r>
            <a:r>
              <a:rPr lang="fr-FR" sz="1200" b="1" kern="1200" dirty="0" err="1">
                <a:solidFill>
                  <a:schemeClr val="tx1"/>
                </a:solidFill>
                <a:effectLst/>
                <a:latin typeface="+mn-lt"/>
                <a:ea typeface="+mn-ea"/>
                <a:cs typeface="+mn-cs"/>
              </a:rPr>
              <a:t>evaluate</a:t>
            </a:r>
            <a:r>
              <a:rPr lang="fr-FR" sz="1200" b="1"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because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Evaluating</a:t>
            </a:r>
            <a:r>
              <a:rPr lang="fr-FR" sz="1200" b="0" kern="1200" dirty="0">
                <a:solidFill>
                  <a:schemeClr val="tx1"/>
                </a:solidFill>
                <a:effectLst/>
                <a:latin typeface="+mn-lt"/>
                <a:ea typeface="+mn-ea"/>
                <a:cs typeface="+mn-cs"/>
              </a:rPr>
              <a:t> the </a:t>
            </a:r>
            <a:r>
              <a:rPr lang="fr-FR" sz="1200" b="1" kern="1200" dirty="0">
                <a:solidFill>
                  <a:schemeClr val="tx1"/>
                </a:solidFill>
                <a:effectLst/>
                <a:latin typeface="+mn-lt"/>
                <a:ea typeface="+mn-ea"/>
                <a:cs typeface="+mn-cs"/>
              </a:rPr>
              <a:t>relevance and </a:t>
            </a:r>
            <a:r>
              <a:rPr lang="fr-FR" sz="1200" b="1" kern="1200" dirty="0" err="1">
                <a:solidFill>
                  <a:schemeClr val="tx1"/>
                </a:solidFill>
                <a:effectLst/>
                <a:latin typeface="+mn-lt"/>
                <a:ea typeface="+mn-ea"/>
                <a:cs typeface="+mn-cs"/>
              </a:rPr>
              <a:t>meaningfulness</a:t>
            </a:r>
            <a:r>
              <a:rPr lang="fr-FR" sz="1200" b="1" kern="1200" dirty="0">
                <a:solidFill>
                  <a:schemeClr val="tx1"/>
                </a:solidFill>
                <a:effectLst/>
                <a:latin typeface="+mn-lt"/>
                <a:ea typeface="+mn-ea"/>
                <a:cs typeface="+mn-cs"/>
              </a:rPr>
              <a:t> </a:t>
            </a:r>
            <a:r>
              <a:rPr lang="fr-FR" sz="1200" b="0" kern="1200" dirty="0">
                <a:solidFill>
                  <a:schemeClr val="tx1"/>
                </a:solidFill>
                <a:effectLst/>
                <a:latin typeface="+mn-lt"/>
                <a:ea typeface="+mn-ea"/>
                <a:cs typeface="+mn-cs"/>
              </a:rPr>
              <a:t>of </a:t>
            </a:r>
            <a:r>
              <a:rPr lang="fr-FR" sz="1200" b="0" kern="1200" dirty="0" err="1">
                <a:solidFill>
                  <a:schemeClr val="tx1"/>
                </a:solidFill>
                <a:effectLst/>
                <a:latin typeface="+mn-lt"/>
                <a:ea typeface="+mn-ea"/>
                <a:cs typeface="+mn-cs"/>
              </a:rPr>
              <a:t>generated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this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day</a:t>
            </a:r>
            <a:r>
              <a:rPr lang="fr-FR" sz="1200" b="0" kern="1200" dirty="0">
                <a:solidFill>
                  <a:schemeClr val="tx1"/>
                </a:solidFill>
                <a:effectLst/>
                <a:latin typeface="+mn-lt"/>
                <a:ea typeface="+mn-ea"/>
                <a:cs typeface="+mn-cs"/>
              </a:rPr>
              <a:t> a challenge </a:t>
            </a:r>
            <a:r>
              <a:rPr lang="fr-FR" sz="1200" b="0" kern="1200" dirty="0" err="1">
                <a:solidFill>
                  <a:schemeClr val="tx1"/>
                </a:solidFill>
                <a:effectLst/>
                <a:latin typeface="+mn-lt"/>
                <a:ea typeface="+mn-ea"/>
                <a:cs typeface="+mn-cs"/>
              </a:rPr>
              <a:t>faced</a:t>
            </a:r>
            <a:r>
              <a:rPr lang="fr-FR" sz="1200" b="0" kern="1200" dirty="0">
                <a:solidFill>
                  <a:schemeClr val="tx1"/>
                </a:solidFill>
                <a:effectLst/>
                <a:latin typeface="+mn-lt"/>
                <a:ea typeface="+mn-ea"/>
                <a:cs typeface="+mn-cs"/>
              </a:rPr>
              <a:t> by the </a:t>
            </a:r>
            <a:r>
              <a:rPr lang="fr-FR" sz="1200" b="0" kern="1200" dirty="0" err="1">
                <a:solidFill>
                  <a:schemeClr val="tx1"/>
                </a:solidFill>
                <a:effectLst/>
                <a:latin typeface="+mn-lt"/>
                <a:ea typeface="+mn-ea"/>
                <a:cs typeface="+mn-cs"/>
              </a:rPr>
              <a:t>community</a:t>
            </a:r>
            <a:r>
              <a:rPr lang="fr-FR" sz="1200" b="0" kern="1200" dirty="0">
                <a:solidFill>
                  <a:schemeClr val="tx1"/>
                </a:solidFill>
                <a:effectLst/>
                <a:latin typeface="+mn-lt"/>
                <a:ea typeface="+mn-ea"/>
                <a:cs typeface="+mn-cs"/>
              </a:rPr>
              <a:t>, as </a:t>
            </a:r>
            <a:r>
              <a:rPr lang="fr-FR" sz="1200" b="0" kern="1200" dirty="0" err="1">
                <a:solidFill>
                  <a:schemeClr val="tx1"/>
                </a:solidFill>
                <a:effectLst/>
                <a:latin typeface="+mn-lt"/>
                <a:ea typeface="+mn-ea"/>
                <a:cs typeface="+mn-cs"/>
              </a:rPr>
              <a:t>demonstrated</a:t>
            </a:r>
            <a:r>
              <a:rPr lang="fr-FR" sz="1200" b="0" kern="1200" dirty="0">
                <a:solidFill>
                  <a:schemeClr val="tx1"/>
                </a:solidFill>
                <a:effectLst/>
                <a:latin typeface="+mn-lt"/>
                <a:ea typeface="+mn-ea"/>
                <a:cs typeface="+mn-cs"/>
              </a:rPr>
              <a:t> by the </a:t>
            </a:r>
            <a:r>
              <a:rPr lang="fr-FR" sz="1200" b="0" kern="1200" dirty="0" err="1">
                <a:solidFill>
                  <a:schemeClr val="tx1"/>
                </a:solidFill>
                <a:effectLst/>
                <a:latin typeface="+mn-lt"/>
                <a:ea typeface="+mn-ea"/>
                <a:cs typeface="+mn-cs"/>
              </a:rPr>
              <a:t>evaluation</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protocol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proposed</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Lample</a:t>
            </a:r>
            <a:r>
              <a:rPr lang="fr-FR" sz="1200" b="0" kern="1200" dirty="0">
                <a:solidFill>
                  <a:schemeClr val="tx1"/>
                </a:solidFill>
                <a:effectLst/>
                <a:latin typeface="+mn-lt"/>
                <a:ea typeface="+mn-ea"/>
                <a:cs typeface="+mn-cs"/>
              </a:rPr>
              <a:t> et al. </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60</a:t>
            </a:fld>
            <a:endParaRPr lang="fr-FR"/>
          </a:p>
        </p:txBody>
      </p:sp>
    </p:spTree>
    <p:extLst>
      <p:ext uri="{BB962C8B-B14F-4D97-AF65-F5344CB8AC3E}">
        <p14:creationId xmlns:p14="http://schemas.microsoft.com/office/powerpoint/2010/main" val="41413128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[42:00 – 42:30]</a:t>
            </a:r>
          </a:p>
          <a:p>
            <a:endParaRPr lang="en-US" b="0" dirty="0"/>
          </a:p>
          <a:p>
            <a:r>
              <a:rPr lang="en-US" b="0" dirty="0"/>
              <a:t>Let us now conclude this presentation.</a:t>
            </a:r>
          </a:p>
        </p:txBody>
      </p:sp>
      <p:sp>
        <p:nvSpPr>
          <p:cNvPr id="4" name="Slide Number Placeholder 3"/>
          <p:cNvSpPr>
            <a:spLocks noGrp="1"/>
          </p:cNvSpPr>
          <p:nvPr>
            <p:ph type="sldNum" sz="quarter" idx="5"/>
          </p:nvPr>
        </p:nvSpPr>
        <p:spPr/>
        <p:txBody>
          <a:bodyPr/>
          <a:lstStyle/>
          <a:p>
            <a:fld id="{DF6148AD-E0EA-F64C-9871-E2424F422EB0}" type="slidenum">
              <a:rPr lang="fr-FR" smtClean="0"/>
              <a:t>61</a:t>
            </a:fld>
            <a:endParaRPr lang="fr-FR"/>
          </a:p>
        </p:txBody>
      </p:sp>
    </p:spTree>
    <p:extLst>
      <p:ext uri="{BB962C8B-B14F-4D97-AF65-F5344CB8AC3E}">
        <p14:creationId xmlns:p14="http://schemas.microsoft.com/office/powerpoint/2010/main" val="37979838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this thesis, we explored ways to leverage </a:t>
            </a:r>
            <a:r>
              <a:rPr lang="en-US" b="1" dirty="0"/>
              <a:t>user-generated texts </a:t>
            </a:r>
            <a:r>
              <a:rPr lang="en-US" b="0" dirty="0"/>
              <a:t>to refine and explain </a:t>
            </a:r>
            <a:r>
              <a:rPr lang="en-US" b="1" dirty="0"/>
              <a:t>user representations</a:t>
            </a:r>
            <a:r>
              <a:rPr lang="en-US" b="0" dirty="0"/>
              <a:t>. </a:t>
            </a:r>
          </a:p>
          <a:p>
            <a:endParaRPr lang="en-US" b="0" dirty="0"/>
          </a:p>
          <a:p>
            <a:r>
              <a:rPr lang="en-US" b="0" dirty="0"/>
              <a:t>We wanted to take advantage of this </a:t>
            </a:r>
            <a:r>
              <a:rPr lang="en-US" b="1" dirty="0"/>
              <a:t>widely available data</a:t>
            </a:r>
            <a:r>
              <a:rPr lang="en-US" b="0" dirty="0"/>
              <a:t> in order to improve </a:t>
            </a:r>
            <a:r>
              <a:rPr lang="en-US" b="1" dirty="0"/>
              <a:t>user experience </a:t>
            </a:r>
            <a:r>
              <a:rPr lang="en-US" b="0" dirty="0"/>
              <a:t>with AI systems both from a </a:t>
            </a:r>
            <a:r>
              <a:rPr lang="en-US" b="1" dirty="0" err="1"/>
              <a:t>quantitave</a:t>
            </a:r>
            <a:r>
              <a:rPr lang="en-US" b="0" dirty="0"/>
              <a:t> point of view, by making </a:t>
            </a:r>
            <a:r>
              <a:rPr lang="en-US" b="1" dirty="0"/>
              <a:t>relevant suggestions </a:t>
            </a:r>
            <a:r>
              <a:rPr lang="en-US" b="0" dirty="0"/>
              <a:t>to users, but also form a </a:t>
            </a:r>
            <a:r>
              <a:rPr lang="en-US" b="1" dirty="0"/>
              <a:t>qualitative </a:t>
            </a:r>
            <a:r>
              <a:rPr lang="en-US" b="0" dirty="0"/>
              <a:t>point of view, by proposing </a:t>
            </a:r>
            <a:r>
              <a:rPr lang="en-US" b="1" dirty="0"/>
              <a:t>explanations</a:t>
            </a:r>
            <a:r>
              <a:rPr lang="en-US" b="0" dirty="0"/>
              <a:t> for said suggestions.</a:t>
            </a:r>
          </a:p>
          <a:p>
            <a:endParaRPr lang="en-US" b="0" dirty="0"/>
          </a:p>
          <a:p>
            <a:r>
              <a:rPr lang="en-US" b="0" dirty="0"/>
              <a:t>Our work with recommendation and textual reviews allowed us to apprehend </a:t>
            </a:r>
            <a:r>
              <a:rPr lang="en-US" b="1" dirty="0"/>
              <a:t>the richness of user-generated textual data</a:t>
            </a:r>
            <a:r>
              <a:rPr lang="en-US" b="0" dirty="0"/>
              <a:t>, and thus led us to build </a:t>
            </a:r>
            <a:r>
              <a:rPr lang="en-US" b="1" dirty="0"/>
              <a:t>user representation from fully textual profiles </a:t>
            </a:r>
            <a:r>
              <a:rPr lang="en-US" b="0" dirty="0"/>
              <a:t>in a new application domain</a:t>
            </a:r>
            <a:r>
              <a:rPr lang="en-US" b="1" dirty="0"/>
              <a:t>: professional profiles learning for Human Resources. </a:t>
            </a:r>
          </a:p>
          <a:p>
            <a:endParaRPr lang="en-US" b="0" dirty="0"/>
          </a:p>
          <a:p>
            <a:r>
              <a:rPr lang="en-US" b="0" dirty="0"/>
              <a:t>We addressed this task by developing a versatile </a:t>
            </a:r>
            <a:r>
              <a:rPr lang="en-US" b="1" dirty="0"/>
              <a:t>NLP-based user representation </a:t>
            </a:r>
            <a:r>
              <a:rPr lang="en-US" b="0" dirty="0"/>
              <a:t>framework that can be applied to a lot of different systems, as long as they contain user-generated texts.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To sum up, we leveraged very </a:t>
            </a:r>
            <a:r>
              <a:rPr lang="en-US" b="1" dirty="0"/>
              <a:t>sparse data </a:t>
            </a:r>
            <a:r>
              <a:rPr lang="en-US" b="0" dirty="0"/>
              <a:t>and aggregated them into </a:t>
            </a:r>
            <a:r>
              <a:rPr lang="en-US" b="1" dirty="0"/>
              <a:t>the same latent space </a:t>
            </a:r>
            <a:r>
              <a:rPr lang="en-US" b="0" dirty="0"/>
              <a:t>via NLP methods, which allowed us improve our </a:t>
            </a:r>
            <a:r>
              <a:rPr lang="en-US" b="1" dirty="0"/>
              <a:t>understanding of people’s trajectories </a:t>
            </a:r>
            <a:r>
              <a:rPr lang="en-US" b="0" dirty="0"/>
              <a:t>as well as our capacity to explain our predictions.</a:t>
            </a:r>
          </a:p>
          <a:p>
            <a:endParaRPr lang="en-US" b="0" dirty="0"/>
          </a:p>
          <a:p>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62</a:t>
            </a:fld>
            <a:endParaRPr lang="fr-FR"/>
          </a:p>
        </p:txBody>
      </p:sp>
    </p:spTree>
    <p:extLst>
      <p:ext uri="{BB962C8B-B14F-4D97-AF65-F5344CB8AC3E}">
        <p14:creationId xmlns:p14="http://schemas.microsoft.com/office/powerpoint/2010/main" val="39767843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t>Tof</a:t>
            </a:r>
            <a:r>
              <a:rPr lang="en-US" b="0" dirty="0"/>
              <a:t> course, the works details during this presentation </a:t>
            </a:r>
            <a:r>
              <a:rPr lang="en-US" b="1" dirty="0"/>
              <a:t>could benefit from a number of improvements.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most immediate ones are to </a:t>
            </a:r>
            <a:r>
              <a:rPr lang="en-US" b="1" dirty="0"/>
              <a:t>update the existing models with newer architectures </a:t>
            </a:r>
            <a:r>
              <a:rPr lang="en-US" b="0" dirty="0"/>
              <a:t>such as the transformer-based ones, as well as the presented leads to </a:t>
            </a:r>
            <a:r>
              <a:rPr lang="en-US" b="1" dirty="0"/>
              <a:t>user dynamic modeling</a:t>
            </a:r>
            <a:r>
              <a:rPr lang="en-US" b="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pre-trained quality </a:t>
            </a:r>
            <a:r>
              <a:rPr lang="en-US" b="0" dirty="0"/>
              <a:t>of Transformer models could not only </a:t>
            </a:r>
            <a:r>
              <a:rPr lang="en-US" b="1" dirty="0"/>
              <a:t>speed up the training process</a:t>
            </a:r>
            <a:r>
              <a:rPr lang="en-US" b="0" dirty="0"/>
              <a:t>, they could also </a:t>
            </a:r>
            <a:r>
              <a:rPr lang="en-US" b="1" dirty="0"/>
              <a:t>improve the performances of our generative models </a:t>
            </a:r>
            <a:r>
              <a:rPr lang="en-US" b="0" dirty="0"/>
              <a:t>because they would already have learned the </a:t>
            </a:r>
            <a:r>
              <a:rPr lang="en-US" b="1" dirty="0"/>
              <a:t>generalities of Natural Language</a:t>
            </a:r>
            <a:r>
              <a:rPr lang="en-US" b="0" dirty="0"/>
              <a:t>, and would only need to </a:t>
            </a:r>
            <a:r>
              <a:rPr lang="en-US" b="1" dirty="0"/>
              <a:t>adapt to the CV’s language specificities.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Other possible improvements include the </a:t>
            </a:r>
            <a:r>
              <a:rPr lang="en-US" b="1" dirty="0"/>
              <a:t>explicit modeling of other job aspects</a:t>
            </a:r>
            <a:r>
              <a:rPr lang="en-US" b="0" dirty="0"/>
              <a:t>, like the company it takes place at, the time spent there and so 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Naturally, the </a:t>
            </a:r>
            <a:r>
              <a:rPr lang="en-US" b="1" dirty="0"/>
              <a:t>more profile elements </a:t>
            </a:r>
            <a:r>
              <a:rPr lang="en-US" b="0" dirty="0"/>
              <a:t>you take into account the more you are likely to </a:t>
            </a:r>
            <a:r>
              <a:rPr lang="en-US" b="1" dirty="0"/>
              <a:t>model various components of a professional experience</a:t>
            </a:r>
            <a:r>
              <a:rPr lang="en-US" b="0" dirty="0"/>
              <a:t>, which can also be enforced by diversifying the training objectives in a multi-task learning fashion.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Finally, and while we did not mention those questions in this presentation for timing reasons, the work presented in this </a:t>
            </a:r>
            <a:r>
              <a:rPr lang="en-US" b="1" dirty="0"/>
              <a:t>thesis could highly benefit from the expertise of Human Resources Experts </a:t>
            </a:r>
            <a:r>
              <a:rPr lang="en-US" b="0" dirty="0"/>
              <a:t>in order to tackle the </a:t>
            </a:r>
            <a:r>
              <a:rPr lang="en-US" b="1" dirty="0"/>
              <a:t>ethical questions </a:t>
            </a:r>
            <a:r>
              <a:rPr lang="en-US" b="0" dirty="0"/>
              <a:t>raised by the use of AI in their field.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Although we firmly believe that </a:t>
            </a:r>
            <a:r>
              <a:rPr lang="en-US" b="1" dirty="0"/>
              <a:t>works like those we presented could benefit people, </a:t>
            </a:r>
            <a:r>
              <a:rPr lang="en-US" b="0" dirty="0"/>
              <a:t>both from the applicant and HR sides, it would be naïve to dismiss the fact that they can also be used to </a:t>
            </a:r>
            <a:r>
              <a:rPr lang="en-US" b="1" dirty="0"/>
              <a:t>perpetuate discriminations that are already way too common </a:t>
            </a:r>
            <a:r>
              <a:rPr lang="en-US" b="0" dirty="0"/>
              <a:t>in the job market.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While it is surely </a:t>
            </a:r>
            <a:r>
              <a:rPr lang="en-US" b="1" dirty="0"/>
              <a:t>our responsibility as scientists </a:t>
            </a:r>
            <a:r>
              <a:rPr lang="en-US" b="0" dirty="0"/>
              <a:t>to ensure the </a:t>
            </a:r>
            <a:r>
              <a:rPr lang="en-US" b="1" dirty="0"/>
              <a:t>fairness</a:t>
            </a:r>
            <a:r>
              <a:rPr lang="en-US" b="0" dirty="0"/>
              <a:t> and </a:t>
            </a:r>
            <a:r>
              <a:rPr lang="en-US" b="1" dirty="0"/>
              <a:t>Explainability</a:t>
            </a:r>
            <a:r>
              <a:rPr lang="en-US" b="0" dirty="0"/>
              <a:t> of our models, </a:t>
            </a:r>
            <a:r>
              <a:rPr lang="en-US" b="1" dirty="0"/>
              <a:t>we cannot achieve satisfactory results </a:t>
            </a:r>
            <a:r>
              <a:rPr lang="en-US" b="0" dirty="0"/>
              <a:t>without</a:t>
            </a:r>
            <a:r>
              <a:rPr lang="en-US" b="1" dirty="0"/>
              <a:t> </a:t>
            </a:r>
            <a:r>
              <a:rPr lang="en-US" b="0" dirty="0"/>
              <a:t>the help of the people who actually know how those things work and why.</a:t>
            </a:r>
          </a:p>
        </p:txBody>
      </p:sp>
      <p:sp>
        <p:nvSpPr>
          <p:cNvPr id="4" name="Slide Number Placeholder 3"/>
          <p:cNvSpPr>
            <a:spLocks noGrp="1"/>
          </p:cNvSpPr>
          <p:nvPr>
            <p:ph type="sldNum" sz="quarter" idx="5"/>
          </p:nvPr>
        </p:nvSpPr>
        <p:spPr/>
        <p:txBody>
          <a:bodyPr/>
          <a:lstStyle/>
          <a:p>
            <a:fld id="{DF6148AD-E0EA-F64C-9871-E2424F422EB0}" type="slidenum">
              <a:rPr lang="fr-FR" smtClean="0"/>
              <a:t>63</a:t>
            </a:fld>
            <a:endParaRPr lang="fr-FR"/>
          </a:p>
        </p:txBody>
      </p:sp>
    </p:spTree>
    <p:extLst>
      <p:ext uri="{BB962C8B-B14F-4D97-AF65-F5344CB8AC3E}">
        <p14:creationId xmlns:p14="http://schemas.microsoft.com/office/powerpoint/2010/main" val="29398140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en-US" dirty="0"/>
          </a:p>
          <a:p>
            <a:pPr marL="0" lvl="0" indent="0">
              <a:spcBef>
                <a:spcPts val="0"/>
              </a:spcBef>
              <a:spcAft>
                <a:spcPts val="0"/>
              </a:spcAft>
              <a:buNone/>
            </a:pPr>
            <a:r>
              <a:rPr lang="en-US" dirty="0"/>
              <a:t>Thank you very much for your attention, I’ll now be happy to answer any question you have.</a:t>
            </a:r>
          </a:p>
        </p:txBody>
      </p:sp>
    </p:spTree>
    <p:extLst>
      <p:ext uri="{BB962C8B-B14F-4D97-AF65-F5344CB8AC3E}">
        <p14:creationId xmlns:p14="http://schemas.microsoft.com/office/powerpoint/2010/main" val="30653354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67</a:t>
            </a:fld>
            <a:endParaRPr lang="fr-FR"/>
          </a:p>
        </p:txBody>
      </p:sp>
    </p:spTree>
    <p:extLst>
      <p:ext uri="{BB962C8B-B14F-4D97-AF65-F5344CB8AC3E}">
        <p14:creationId xmlns:p14="http://schemas.microsoft.com/office/powerpoint/2010/main" val="7950984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68</a:t>
            </a:fld>
            <a:endParaRPr lang="fr-FR"/>
          </a:p>
        </p:txBody>
      </p:sp>
    </p:spTree>
    <p:extLst>
      <p:ext uri="{BB962C8B-B14F-4D97-AF65-F5344CB8AC3E}">
        <p14:creationId xmlns:p14="http://schemas.microsoft.com/office/powerpoint/2010/main" val="1874437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to address User Representation by the </a:t>
            </a:r>
            <a:r>
              <a:rPr lang="en-US" b="1" dirty="0"/>
              <a:t>leveraging of user-generated text</a:t>
            </a:r>
            <a:r>
              <a:rPr lang="en-US" dirty="0"/>
              <a:t>. </a:t>
            </a:r>
          </a:p>
          <a:p>
            <a:endParaRPr lang="en-US" dirty="0"/>
          </a:p>
          <a:p>
            <a:r>
              <a:rPr lang="en-US" dirty="0"/>
              <a:t>Aside from this type of data being </a:t>
            </a:r>
            <a:r>
              <a:rPr lang="en-US" b="1" dirty="0"/>
              <a:t>widely available</a:t>
            </a:r>
            <a:r>
              <a:rPr lang="en-US" dirty="0"/>
              <a:t>, we think it Is </a:t>
            </a:r>
            <a:r>
              <a:rPr lang="en-US" b="1" dirty="0"/>
              <a:t>also highly descriptive </a:t>
            </a:r>
            <a:r>
              <a:rPr lang="en-US" dirty="0"/>
              <a:t>of the users themselves. </a:t>
            </a:r>
          </a:p>
          <a:p>
            <a:r>
              <a:rPr lang="en-US" dirty="0"/>
              <a:t>It is especially clear when we think of </a:t>
            </a:r>
            <a:r>
              <a:rPr lang="en-US" b="1" dirty="0"/>
              <a:t>written reviews</a:t>
            </a:r>
            <a:r>
              <a:rPr lang="en-US" dirty="0"/>
              <a:t>: the users often state what they like and dislike about a product, giving us a lot </a:t>
            </a:r>
            <a:r>
              <a:rPr lang="en-US" b="1" dirty="0"/>
              <a:t>more information than the rating </a:t>
            </a:r>
            <a:r>
              <a:rPr lang="en-US" dirty="0"/>
              <a:t>alone.</a:t>
            </a:r>
          </a:p>
          <a:p>
            <a:endParaRPr lang="en-US" dirty="0"/>
          </a:p>
          <a:p>
            <a:r>
              <a:rPr lang="en-US" dirty="0"/>
              <a:t>From a broader point of view, one can think of text as </a:t>
            </a:r>
            <a:r>
              <a:rPr lang="en-US" b="1" dirty="0"/>
              <a:t>highly descriptive of a user </a:t>
            </a:r>
            <a:r>
              <a:rPr lang="en-US" dirty="0"/>
              <a:t>because the words and the syntax they use to talk about their experiences are somewhat </a:t>
            </a:r>
            <a:r>
              <a:rPr lang="en-US" b="1" dirty="0"/>
              <a:t>unique to them</a:t>
            </a:r>
            <a:r>
              <a:rPr lang="en-US" dirty="0"/>
              <a:t>.</a:t>
            </a:r>
          </a:p>
        </p:txBody>
      </p:sp>
      <p:sp>
        <p:nvSpPr>
          <p:cNvPr id="4" name="Slide Number Placeholder 3"/>
          <p:cNvSpPr>
            <a:spLocks noGrp="1"/>
          </p:cNvSpPr>
          <p:nvPr>
            <p:ph type="sldNum" sz="quarter" idx="5"/>
          </p:nvPr>
        </p:nvSpPr>
        <p:spPr/>
        <p:txBody>
          <a:bodyPr/>
          <a:lstStyle/>
          <a:p>
            <a:fld id="{DF6148AD-E0EA-F64C-9871-E2424F422EB0}" type="slidenum">
              <a:rPr lang="fr-FR" smtClean="0"/>
              <a:t>6</a:t>
            </a:fld>
            <a:endParaRPr lang="fr-FR"/>
          </a:p>
        </p:txBody>
      </p:sp>
    </p:spTree>
    <p:extLst>
      <p:ext uri="{BB962C8B-B14F-4D97-AF65-F5344CB8AC3E}">
        <p14:creationId xmlns:p14="http://schemas.microsoft.com/office/powerpoint/2010/main" val="265378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This choice to focus on user-generated text, along with the advances of generative models, also allows us to </a:t>
            </a:r>
            <a:r>
              <a:rPr lang="en-US" b="1" noProof="0" dirty="0"/>
              <a:t>explore the explainability </a:t>
            </a:r>
            <a:r>
              <a:rPr lang="en-US" noProof="0" dirty="0"/>
              <a:t>of our models’ predictions, which we consider to be one of the </a:t>
            </a:r>
            <a:r>
              <a:rPr lang="en-US" b="1" noProof="0" dirty="0"/>
              <a:t>biggest challenges </a:t>
            </a:r>
            <a:r>
              <a:rPr lang="en-US" noProof="0" dirty="0"/>
              <a:t>faced by Deep Learning and Artificial Intelligence in general.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solidFill>
                  <a:srgbClr val="C00000"/>
                </a:solidFill>
              </a:rPr>
              <a:t>The development of Deep Learning models allowed for the representation </a:t>
            </a:r>
            <a:r>
              <a:rPr lang="en-US" b="1" noProof="0" dirty="0">
                <a:solidFill>
                  <a:srgbClr val="C00000"/>
                </a:solidFill>
              </a:rPr>
              <a:t>of complex objects</a:t>
            </a:r>
            <a:r>
              <a:rPr lang="en-US" b="0" noProof="0" dirty="0">
                <a:solidFill>
                  <a:srgbClr val="C00000"/>
                </a:solidFill>
              </a:rPr>
              <a:t>, but it also made those representations </a:t>
            </a:r>
            <a:r>
              <a:rPr lang="en-US" b="1" noProof="0" dirty="0">
                <a:solidFill>
                  <a:srgbClr val="C00000"/>
                </a:solidFill>
              </a:rPr>
              <a:t>very abstract </a:t>
            </a:r>
            <a:r>
              <a:rPr lang="en-US" b="0" noProof="0" dirty="0">
                <a:solidFill>
                  <a:srgbClr val="C00000"/>
                </a:solidFill>
              </a:rPr>
              <a:t>and thus, gave rise to a need for explainability.</a:t>
            </a:r>
            <a:endParaRPr lang="en-US" b="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is our opinion that, if AI is to take a bigger place in our society, then we must be able to </a:t>
            </a:r>
            <a:r>
              <a:rPr lang="en-US" b="1" noProof="0" dirty="0"/>
              <a:t>understand or at least explain</a:t>
            </a:r>
            <a:r>
              <a:rPr lang="en-US" noProof="0" dirty="0"/>
              <a:t> the predictions it gives.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In the case of User Representation, this translates into the need to </a:t>
            </a:r>
            <a:r>
              <a:rPr lang="en-US" b="1" noProof="0" dirty="0"/>
              <a:t>understand how the system represented the user</a:t>
            </a:r>
            <a:r>
              <a:rPr lang="en-US"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Explainability is a vast domain that englobes a lot of different approaches, </a:t>
            </a:r>
            <a:r>
              <a:rPr lang="en-US" b="1" noProof="0" dirty="0"/>
              <a:t>from inherently explainable models to post-hoc</a:t>
            </a:r>
            <a:r>
              <a:rPr lang="en-US" noProof="0" dirty="0"/>
              <a:t>, perturbation-based models and frameworks.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In this work, we focus on one particular approach, which we consider to be one of </a:t>
            </a:r>
            <a:r>
              <a:rPr lang="en-US" b="1" noProof="0" dirty="0"/>
              <a:t>the purest form of representation learning</a:t>
            </a:r>
            <a:r>
              <a:rPr lang="en-US" noProof="0" dirty="0"/>
              <a:t>: text generation</a:t>
            </a:r>
            <a:r>
              <a:rPr lang="en-US" b="1" noProof="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Indeed,</a:t>
            </a:r>
            <a:r>
              <a:rPr lang="en-US" b="1" noProof="0" dirty="0"/>
              <a:t> </a:t>
            </a:r>
            <a:r>
              <a:rPr lang="en-US" sz="1200" kern="1200" noProof="0" dirty="0">
                <a:solidFill>
                  <a:schemeClr val="tx1"/>
                </a:solidFill>
                <a:effectLst/>
                <a:latin typeface="+mn-lt"/>
                <a:ea typeface="+mn-ea"/>
                <a:cs typeface="+mn-cs"/>
              </a:rPr>
              <a:t>generating relevant text from a latent representation implies that you have </a:t>
            </a:r>
            <a:r>
              <a:rPr lang="en-US" sz="1200" b="1" kern="1200" noProof="0" dirty="0">
                <a:solidFill>
                  <a:schemeClr val="tx1"/>
                </a:solidFill>
                <a:effectLst/>
                <a:latin typeface="+mn-lt"/>
                <a:ea typeface="+mn-ea"/>
                <a:cs typeface="+mn-cs"/>
              </a:rPr>
              <a:t>achieved a good, meaningful representation </a:t>
            </a:r>
            <a:r>
              <a:rPr lang="en-US" sz="1200" kern="1200" noProof="0" dirty="0">
                <a:solidFill>
                  <a:schemeClr val="tx1"/>
                </a:solidFill>
                <a:effectLst/>
                <a:latin typeface="+mn-lt"/>
                <a:ea typeface="+mn-ea"/>
                <a:cs typeface="+mn-cs"/>
              </a:rPr>
              <a:t>of the input. </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noProof="0"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endParaRPr lang="en-US" noProof="0" dirty="0"/>
          </a:p>
        </p:txBody>
      </p:sp>
      <p:sp>
        <p:nvSpPr>
          <p:cNvPr id="4" name="Slide Number Placeholder 3"/>
          <p:cNvSpPr>
            <a:spLocks noGrp="1"/>
          </p:cNvSpPr>
          <p:nvPr>
            <p:ph type="sldNum" sz="quarter" idx="5"/>
          </p:nvPr>
        </p:nvSpPr>
        <p:spPr/>
        <p:txBody>
          <a:bodyPr/>
          <a:lstStyle/>
          <a:p>
            <a:fld id="{DF6148AD-E0EA-F64C-9871-E2424F422EB0}" type="slidenum">
              <a:rPr lang="fr-FR" smtClean="0"/>
              <a:t>7</a:t>
            </a:fld>
            <a:endParaRPr lang="fr-FR"/>
          </a:p>
        </p:txBody>
      </p:sp>
    </p:spTree>
    <p:extLst>
      <p:ext uri="{BB962C8B-B14F-4D97-AF65-F5344CB8AC3E}">
        <p14:creationId xmlns:p14="http://schemas.microsoft.com/office/powerpoint/2010/main" val="344855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presented in this thesis </a:t>
            </a:r>
            <a:r>
              <a:rPr lang="en-US" b="1" dirty="0"/>
              <a:t>is motivated by those three aspects</a:t>
            </a:r>
            <a:r>
              <a:rPr lang="en-US" dirty="0"/>
              <a:t>. </a:t>
            </a:r>
          </a:p>
          <a:p>
            <a:endParaRPr lang="en-US" dirty="0"/>
          </a:p>
          <a:p>
            <a:r>
              <a:rPr lang="en-US" dirty="0"/>
              <a:t>We want to use </a:t>
            </a:r>
            <a:r>
              <a:rPr lang="en-US" b="1" dirty="0"/>
              <a:t>user-generated texts to build versatile, meaningful and explainable representations</a:t>
            </a:r>
            <a:r>
              <a:rPr lang="en-US" dirty="0"/>
              <a:t>.</a:t>
            </a:r>
          </a:p>
          <a:p>
            <a:endParaRPr lang="en-US" dirty="0"/>
          </a:p>
          <a:p>
            <a:r>
              <a:rPr lang="en-US" dirty="0"/>
              <a:t>We tackle this problem by combining methods that come from the </a:t>
            </a:r>
            <a:r>
              <a:rPr lang="en-US" b="1" dirty="0"/>
              <a:t>Recommendation</a:t>
            </a:r>
            <a:r>
              <a:rPr lang="en-US" dirty="0"/>
              <a:t>, the </a:t>
            </a:r>
            <a:r>
              <a:rPr lang="en-US" b="1" dirty="0"/>
              <a:t>NLP</a:t>
            </a:r>
            <a:r>
              <a:rPr lang="en-US" dirty="0"/>
              <a:t> and </a:t>
            </a:r>
            <a:r>
              <a:rPr lang="en-US" b="1" dirty="0"/>
              <a:t>the text generation </a:t>
            </a:r>
            <a:r>
              <a:rPr lang="en-US" dirty="0"/>
              <a:t>communities. </a:t>
            </a:r>
          </a:p>
        </p:txBody>
      </p:sp>
      <p:sp>
        <p:nvSpPr>
          <p:cNvPr id="4" name="Slide Number Placeholder 3"/>
          <p:cNvSpPr>
            <a:spLocks noGrp="1"/>
          </p:cNvSpPr>
          <p:nvPr>
            <p:ph type="sldNum" sz="quarter" idx="5"/>
          </p:nvPr>
        </p:nvSpPr>
        <p:spPr/>
        <p:txBody>
          <a:bodyPr/>
          <a:lstStyle/>
          <a:p>
            <a:fld id="{DF6148AD-E0EA-F64C-9871-E2424F422EB0}" type="slidenum">
              <a:rPr lang="fr-FR" smtClean="0"/>
              <a:t>8</a:t>
            </a:fld>
            <a:endParaRPr lang="fr-FR"/>
          </a:p>
        </p:txBody>
      </p:sp>
    </p:spTree>
    <p:extLst>
      <p:ext uri="{BB962C8B-B14F-4D97-AF65-F5344CB8AC3E}">
        <p14:creationId xmlns:p14="http://schemas.microsoft.com/office/powerpoint/2010/main" val="2906901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fr-FR"/>
              <a:t>Modifiez le style du titre</a:t>
            </a:r>
            <a:endParaRPr lang="en-US" dirty="0"/>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pic>
        <p:nvPicPr>
          <p:cNvPr id="33" name="Picture 25">
            <a:extLst>
              <a:ext uri="{FF2B5EF4-FFF2-40B4-BE49-F238E27FC236}">
                <a16:creationId xmlns:a16="http://schemas.microsoft.com/office/drawing/2014/main" id="{A677C226-D90C-2442-9C93-93880B858B33}"/>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34" name="Picture 26">
            <a:extLst>
              <a:ext uri="{FF2B5EF4-FFF2-40B4-BE49-F238E27FC236}">
                <a16:creationId xmlns:a16="http://schemas.microsoft.com/office/drawing/2014/main" id="{30065C5A-F2FD-AD4D-9CCF-68143EC4F750}"/>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Tree>
    <p:extLst>
      <p:ext uri="{BB962C8B-B14F-4D97-AF65-F5344CB8AC3E}">
        <p14:creationId xmlns:p14="http://schemas.microsoft.com/office/powerpoint/2010/main" val="386707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fr-FR"/>
              <a:t>Modifiez le style du titre</a:t>
            </a:r>
          </a:p>
        </p:txBody>
      </p:sp>
      <p:sp>
        <p:nvSpPr>
          <p:cNvPr id="3" name="Date Placeholder 2"/>
          <p:cNvSpPr>
            <a:spLocks noGrp="1"/>
          </p:cNvSpPr>
          <p:nvPr>
            <p:ph type="dt" sz="half" idx="10"/>
          </p:nvPr>
        </p:nvSpPr>
        <p:spPr/>
        <p:txBody>
          <a:bodyPr/>
          <a:lstStyle/>
          <a:p>
            <a:fld id="{7C7472B5-D1CA-5E40-A310-D36B391370CB}" type="datetime1">
              <a:rPr lang="fr-FR" smtClean="0"/>
              <a:t>04/12/2021</a:t>
            </a:fld>
            <a:endParaRPr lang="fr-FR"/>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32414688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r>
              <a:rPr lang="fr-FR" dirty="0"/>
              <a:t>13/12/21</a:t>
            </a: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102138388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04/12/2021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
        <p:nvSpPr>
          <p:cNvPr id="10" name="Rectangle 9">
            <a:extLst>
              <a:ext uri="{FF2B5EF4-FFF2-40B4-BE49-F238E27FC236}">
                <a16:creationId xmlns:a16="http://schemas.microsoft.com/office/drawing/2014/main" id="{F4D26281-BB3D-7B42-9B43-1ED5150B134C}"/>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a:extLst>
              <a:ext uri="{FF2B5EF4-FFF2-40B4-BE49-F238E27FC236}">
                <a16:creationId xmlns:a16="http://schemas.microsoft.com/office/drawing/2014/main" id="{F348875A-A2CD-C14C-AFFA-3F4EBC6F6AD3}"/>
              </a:ext>
            </a:extLst>
          </p:cNvPr>
          <p:cNvPicPr>
            <a:picLocks noChangeAspect="1"/>
          </p:cNvPicPr>
          <p:nvPr userDrawn="1"/>
        </p:nvPicPr>
        <p:blipFill>
          <a:blip r:embed="rId2"/>
          <a:stretch>
            <a:fillRect/>
          </a:stretch>
        </p:blipFill>
        <p:spPr>
          <a:xfrm>
            <a:off x="7825117" y="80726"/>
            <a:ext cx="1203680" cy="496141"/>
          </a:xfrm>
          <a:prstGeom prst="rect">
            <a:avLst/>
          </a:prstGeom>
        </p:spPr>
      </p:pic>
    </p:spTree>
    <p:extLst>
      <p:ext uri="{BB962C8B-B14F-4D97-AF65-F5344CB8AC3E}">
        <p14:creationId xmlns:p14="http://schemas.microsoft.com/office/powerpoint/2010/main" val="2839564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userDrawn="1"/>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3D9F41-9739-CA42-982F-A1F4C225F8D4}" type="datetime1">
              <a:rPr lang="fr-FR" smtClean="0"/>
              <a:t>04/12/2021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userDrawn="1"/>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96281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userDrawn="1"/>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en-US"/>
              <a:t>Click to edit Master title style</a:t>
            </a:r>
            <a:endParaRPr lang="fr-FR"/>
          </a:p>
        </p:txBody>
      </p:sp>
      <p:sp>
        <p:nvSpPr>
          <p:cNvPr id="3" name="Date Placeholder 2"/>
          <p:cNvSpPr>
            <a:spLocks noGrp="1"/>
          </p:cNvSpPr>
          <p:nvPr>
            <p:ph type="dt" sz="half" idx="10"/>
          </p:nvPr>
        </p:nvSpPr>
        <p:spPr/>
        <p:txBody>
          <a:bodyPr/>
          <a:lstStyle/>
          <a:p>
            <a:fld id="{C2711762-67DF-4C43-B8D0-38C06516571C}" type="datetime1">
              <a:rPr lang="fr-FR" smtClean="0"/>
              <a:t>04/12/2021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a:p>
        </p:txBody>
      </p:sp>
    </p:spTree>
    <p:extLst>
      <p:ext uri="{BB962C8B-B14F-4D97-AF65-F5344CB8AC3E}">
        <p14:creationId xmlns:p14="http://schemas.microsoft.com/office/powerpoint/2010/main" val="3963280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userDrawn="1">
  <p:cSld name="1_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en-US" dirty="0"/>
              <a:t>Click to edit Master title style</a:t>
            </a:r>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spTree>
    <p:extLst>
      <p:ext uri="{BB962C8B-B14F-4D97-AF65-F5344CB8AC3E}">
        <p14:creationId xmlns:p14="http://schemas.microsoft.com/office/powerpoint/2010/main" val="40553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04/12/2021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415128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1015" y="217118"/>
            <a:ext cx="7611368" cy="680225"/>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591015" y="1175657"/>
            <a:ext cx="7961971" cy="5069026"/>
          </a:xfrm>
          <a:prstGeom prst="rect">
            <a:avLst/>
          </a:prstGeom>
        </p:spPr>
        <p:txBody>
          <a:bodyPr vert="horz" lIns="91440" tIns="45720" rIns="91440" bIns="45720" rtlCol="0" anchor="ctr">
            <a:normAutofit/>
          </a:bodyPr>
          <a:lstStyle/>
          <a:p>
            <a:pPr marL="228600" marR="0" lvl="0"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Cliquez pour modifier les styles du texte du masque</a:t>
            </a:r>
          </a:p>
          <a:p>
            <a:pPr marL="228600" marR="0" lvl="1"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Deuxième niveau</a:t>
            </a:r>
          </a:p>
          <a:p>
            <a:pPr marL="228600" marR="0" lvl="2"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Troisième niveau</a:t>
            </a:r>
          </a:p>
          <a:p>
            <a:pPr marL="228600" marR="0" lvl="3"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Quatrième niveau</a:t>
            </a:r>
          </a:p>
          <a:p>
            <a:pPr marL="228600" marR="0" lvl="4"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Cinquième niveau</a:t>
            </a:r>
            <a:endParaRPr kumimoji="0" lang="en-US" sz="1800" b="0" i="0" u="none" strike="noStrike" kern="1200" cap="none" spc="0" normalizeH="0" baseline="0" noProof="0" dirty="0">
              <a:ln>
                <a:noFill/>
              </a:ln>
              <a:solidFill>
                <a:srgbClr val="44546A">
                  <a:lumMod val="75000"/>
                </a:srgbClr>
              </a:solidFill>
              <a:effectLst/>
              <a:uLnTx/>
              <a:uFillTx/>
              <a:latin typeface="+mn-lt"/>
              <a:ea typeface="+mn-ea"/>
              <a:cs typeface="+mn-cs"/>
            </a:endParaRPr>
          </a:p>
        </p:txBody>
      </p:sp>
      <p:sp>
        <p:nvSpPr>
          <p:cNvPr id="4" name="Date Placeholder 3"/>
          <p:cNvSpPr>
            <a:spLocks noGrp="1"/>
          </p:cNvSpPr>
          <p:nvPr>
            <p:ph type="dt" sz="half" idx="2"/>
          </p:nvPr>
        </p:nvSpPr>
        <p:spPr>
          <a:xfrm>
            <a:off x="6495585" y="6485126"/>
            <a:ext cx="2057400" cy="365125"/>
          </a:xfrm>
          <a:prstGeom prst="rect">
            <a:avLst/>
          </a:prstGeom>
        </p:spPr>
        <p:txBody>
          <a:bodyPr vert="horz" lIns="91440" tIns="45720" rIns="91440" bIns="45720" rtlCol="0" anchor="ctr"/>
          <a:lstStyle>
            <a:lvl1pPr algn="r">
              <a:defRPr sz="1200">
                <a:solidFill>
                  <a:schemeClr val="tx2">
                    <a:lumMod val="75000"/>
                  </a:schemeClr>
                </a:solidFill>
              </a:defRPr>
            </a:lvl1pPr>
          </a:lstStyle>
          <a:p>
            <a:fld id="{7C7472B5-D1CA-5E40-A310-D36B391370CB}" type="datetime1">
              <a:rPr lang="fr-FR" smtClean="0"/>
              <a:t>04/12/2021</a:t>
            </a:fld>
            <a:endParaRPr lang="fr-FR"/>
          </a:p>
        </p:txBody>
      </p:sp>
      <p:sp>
        <p:nvSpPr>
          <p:cNvPr id="5" name="Footer Placeholder 4"/>
          <p:cNvSpPr>
            <a:spLocks noGrp="1"/>
          </p:cNvSpPr>
          <p:nvPr>
            <p:ph type="ftr" sz="quarter" idx="3"/>
          </p:nvPr>
        </p:nvSpPr>
        <p:spPr>
          <a:xfrm>
            <a:off x="133817" y="6473117"/>
            <a:ext cx="4282065" cy="365125"/>
          </a:xfrm>
          <a:prstGeom prst="rect">
            <a:avLst/>
          </a:prstGeom>
        </p:spPr>
        <p:txBody>
          <a:bodyPr vert="horz" lIns="91440" tIns="45720" rIns="91440" bIns="45720" rtlCol="0" anchor="ctr"/>
          <a:lstStyle>
            <a:lvl1pPr algn="l">
              <a:defRPr sz="1200">
                <a:solidFill>
                  <a:schemeClr val="tx2">
                    <a:lumMod val="75000"/>
                  </a:schemeClr>
                </a:solidFill>
              </a:defRPr>
            </a:lvl1pPr>
          </a:lstStyle>
          <a:p>
            <a:endParaRPr lang="fr-FR" dirty="0"/>
          </a:p>
        </p:txBody>
      </p:sp>
      <p:sp>
        <p:nvSpPr>
          <p:cNvPr id="6" name="Slide Number Placeholder 5"/>
          <p:cNvSpPr>
            <a:spLocks noGrp="1"/>
          </p:cNvSpPr>
          <p:nvPr>
            <p:ph type="sldNum" sz="quarter" idx="4"/>
          </p:nvPr>
        </p:nvSpPr>
        <p:spPr>
          <a:xfrm>
            <a:off x="8552985" y="6473116"/>
            <a:ext cx="475811" cy="384884"/>
          </a:xfrm>
          <a:prstGeom prst="rect">
            <a:avLst/>
          </a:prstGeom>
        </p:spPr>
        <p:txBody>
          <a:bodyPr vert="horz" lIns="91440" tIns="45720" rIns="91440" bIns="45720" rtlCol="0" anchor="ctr"/>
          <a:lstStyle>
            <a:lvl1pPr algn="r">
              <a:defRPr sz="1200">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269026913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69" r:id="rId7"/>
    <p:sldLayoutId id="2147483670" r:id="rId8"/>
  </p:sldLayoutIdLst>
  <p:hf hdr="0" ftr="0" dt="0"/>
  <p:txStyles>
    <p:titleStyle>
      <a:lvl1pPr algn="l" defTabSz="914400" rtl="0" eaLnBrk="1" latinLnBrk="0" hangingPunct="1">
        <a:lnSpc>
          <a:spcPct val="90000"/>
        </a:lnSpc>
        <a:spcBef>
          <a:spcPct val="0"/>
        </a:spcBef>
        <a:buNone/>
        <a:defRPr sz="3200" kern="1200">
          <a:solidFill>
            <a:schemeClr val="tx2">
              <a:lumMod val="75000"/>
            </a:schemeClr>
          </a:solidFill>
          <a:latin typeface="+mj-lt"/>
          <a:ea typeface="+mj-ea"/>
          <a:cs typeface="+mj-cs"/>
        </a:defRPr>
      </a:lvl1pPr>
    </p:titleStyle>
    <p:body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31.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31.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44.jp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566303" y="1314678"/>
            <a:ext cx="7096405" cy="1625047"/>
          </a:xfrm>
        </p:spPr>
        <p:txBody>
          <a:bodyPr/>
          <a:lstStyle/>
          <a:p>
            <a:r>
              <a:rPr lang="fr-FR" sz="3600"/>
              <a:t>Deep Natural Language Processing for User Representation</a:t>
            </a:r>
            <a:endParaRPr lang="fr-FR" sz="3200"/>
          </a:p>
        </p:txBody>
      </p:sp>
      <p:sp>
        <p:nvSpPr>
          <p:cNvPr id="10" name="Subtitle 6">
            <a:extLst>
              <a:ext uri="{FF2B5EF4-FFF2-40B4-BE49-F238E27FC236}">
                <a16:creationId xmlns:a16="http://schemas.microsoft.com/office/drawing/2014/main" id="{92254FEC-F54C-9744-8155-8A1BD9F2E868}"/>
              </a:ext>
            </a:extLst>
          </p:cNvPr>
          <p:cNvSpPr>
            <a:spLocks noGrp="1"/>
          </p:cNvSpPr>
          <p:nvPr>
            <p:ph type="subTitle" idx="1"/>
          </p:nvPr>
        </p:nvSpPr>
        <p:spPr>
          <a:xfrm>
            <a:off x="1566303" y="3064090"/>
            <a:ext cx="7289598" cy="631088"/>
          </a:xfrm>
        </p:spPr>
        <p:txBody>
          <a:bodyPr>
            <a:normAutofit lnSpcReduction="10000"/>
          </a:bodyPr>
          <a:lstStyle/>
          <a:p>
            <a:r>
              <a:rPr lang="fr-FR" sz="2000"/>
              <a:t>Traitement du langage naturel profond pour la modélisation d’utilisateurs</a:t>
            </a:r>
          </a:p>
        </p:txBody>
      </p:sp>
      <p:sp>
        <p:nvSpPr>
          <p:cNvPr id="4" name="Content Placeholder 3">
            <a:extLst>
              <a:ext uri="{FF2B5EF4-FFF2-40B4-BE49-F238E27FC236}">
                <a16:creationId xmlns:a16="http://schemas.microsoft.com/office/drawing/2014/main" id="{00200A3A-7312-6D4C-B7FD-AF6FE922C283}"/>
              </a:ext>
            </a:extLst>
          </p:cNvPr>
          <p:cNvSpPr>
            <a:spLocks noGrp="1"/>
          </p:cNvSpPr>
          <p:nvPr>
            <p:ph sz="quarter" idx="11"/>
          </p:nvPr>
        </p:nvSpPr>
        <p:spPr>
          <a:xfrm>
            <a:off x="1566303" y="3744388"/>
            <a:ext cx="7096405" cy="464358"/>
          </a:xfrm>
        </p:spPr>
        <p:txBody>
          <a:bodyPr>
            <a:normAutofit/>
          </a:bodyPr>
          <a:lstStyle/>
          <a:p>
            <a:r>
              <a:rPr lang="fr-FR" sz="2000" dirty="0"/>
              <a:t>Clara Gainon de Forsan de Gabriac </a:t>
            </a:r>
            <a:r>
              <a:rPr lang="fr-FR" sz="1800" dirty="0"/>
              <a:t>– 13 décembre 2021</a:t>
            </a:r>
            <a:endParaRPr lang="fr-FR" sz="2000" dirty="0"/>
          </a:p>
        </p:txBody>
      </p:sp>
      <p:sp>
        <p:nvSpPr>
          <p:cNvPr id="12" name="Content Placeholder 3">
            <a:extLst>
              <a:ext uri="{FF2B5EF4-FFF2-40B4-BE49-F238E27FC236}">
                <a16:creationId xmlns:a16="http://schemas.microsoft.com/office/drawing/2014/main" id="{174D31C7-8E1B-FD41-B79D-15ECF793A7AE}"/>
              </a:ext>
            </a:extLst>
          </p:cNvPr>
          <p:cNvSpPr txBox="1">
            <a:spLocks/>
          </p:cNvSpPr>
          <p:nvPr/>
        </p:nvSpPr>
        <p:spPr>
          <a:xfrm>
            <a:off x="1553778" y="4340935"/>
            <a:ext cx="5371119" cy="457200"/>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Pct val="90000"/>
              <a:buFont typeface="Menlo-Regular" charset="0"/>
              <a:buNone/>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000" b="1"/>
              <a:t>J</a:t>
            </a:r>
            <a:r>
              <a:rPr lang="fr-FR" sz="1800" b="1"/>
              <a:t>URY DE </a:t>
            </a:r>
            <a:r>
              <a:rPr lang="fr-FR" sz="2000" b="1"/>
              <a:t>T</a:t>
            </a:r>
            <a:r>
              <a:rPr lang="fr-FR" sz="1800" b="1"/>
              <a:t>HESE</a:t>
            </a:r>
            <a:endParaRPr lang="fr-FR" sz="1800"/>
          </a:p>
        </p:txBody>
      </p:sp>
      <p:sp>
        <p:nvSpPr>
          <p:cNvPr id="3" name="TextBox 2">
            <a:extLst>
              <a:ext uri="{FF2B5EF4-FFF2-40B4-BE49-F238E27FC236}">
                <a16:creationId xmlns:a16="http://schemas.microsoft.com/office/drawing/2014/main" id="{996BF1E6-33DC-E349-938E-7073084020DD}"/>
              </a:ext>
            </a:extLst>
          </p:cNvPr>
          <p:cNvSpPr txBox="1"/>
          <p:nvPr/>
        </p:nvSpPr>
        <p:spPr>
          <a:xfrm>
            <a:off x="1706479" y="4804717"/>
            <a:ext cx="1366849" cy="923330"/>
          </a:xfrm>
          <a:prstGeom prst="rect">
            <a:avLst/>
          </a:prstGeom>
          <a:noFill/>
        </p:spPr>
        <p:txBody>
          <a:bodyPr wrap="none" rtlCol="0">
            <a:spAutoFit/>
          </a:bodyPr>
          <a:lstStyle/>
          <a:p>
            <a:pPr algn="ctr"/>
            <a:r>
              <a:rPr lang="fr-FR" b="1"/>
              <a:t>Rapporteurs</a:t>
            </a:r>
          </a:p>
          <a:p>
            <a:pPr algn="ctr"/>
            <a:r>
              <a:rPr lang="fr-FR"/>
              <a:t>Anne Boyer</a:t>
            </a:r>
          </a:p>
          <a:p>
            <a:pPr algn="ctr"/>
            <a:r>
              <a:rPr lang="fr-FR"/>
              <a:t>Julien Velcin</a:t>
            </a:r>
          </a:p>
        </p:txBody>
      </p:sp>
      <p:sp>
        <p:nvSpPr>
          <p:cNvPr id="11" name="TextBox 10">
            <a:extLst>
              <a:ext uri="{FF2B5EF4-FFF2-40B4-BE49-F238E27FC236}">
                <a16:creationId xmlns:a16="http://schemas.microsoft.com/office/drawing/2014/main" id="{7F56516B-3F1E-C945-B0AD-B90DEC654D36}"/>
              </a:ext>
            </a:extLst>
          </p:cNvPr>
          <p:cNvSpPr txBox="1"/>
          <p:nvPr/>
        </p:nvSpPr>
        <p:spPr>
          <a:xfrm>
            <a:off x="3162889" y="4804717"/>
            <a:ext cx="2173737" cy="923330"/>
          </a:xfrm>
          <a:prstGeom prst="rect">
            <a:avLst/>
          </a:prstGeom>
          <a:noFill/>
        </p:spPr>
        <p:txBody>
          <a:bodyPr wrap="none" rtlCol="0">
            <a:spAutoFit/>
          </a:bodyPr>
          <a:lstStyle/>
          <a:p>
            <a:pPr algn="ctr"/>
            <a:r>
              <a:rPr lang="fr-FR" b="1"/>
              <a:t>Examinateurs</a:t>
            </a:r>
          </a:p>
          <a:p>
            <a:pPr algn="ctr"/>
            <a:r>
              <a:rPr lang="fr-FR"/>
              <a:t>Mohamed Chetouani</a:t>
            </a:r>
          </a:p>
          <a:p>
            <a:pPr algn="ctr"/>
            <a:r>
              <a:rPr lang="fr-FR"/>
              <a:t>Alejandro Bellogin</a:t>
            </a:r>
          </a:p>
        </p:txBody>
      </p:sp>
      <p:sp>
        <p:nvSpPr>
          <p:cNvPr id="13" name="TextBox 12">
            <a:extLst>
              <a:ext uri="{FF2B5EF4-FFF2-40B4-BE49-F238E27FC236}">
                <a16:creationId xmlns:a16="http://schemas.microsoft.com/office/drawing/2014/main" id="{F2567427-56D2-304E-B8E4-6E1EBFDC64D2}"/>
              </a:ext>
            </a:extLst>
          </p:cNvPr>
          <p:cNvSpPr txBox="1"/>
          <p:nvPr/>
        </p:nvSpPr>
        <p:spPr>
          <a:xfrm>
            <a:off x="5273003" y="4804717"/>
            <a:ext cx="1652376" cy="923330"/>
          </a:xfrm>
          <a:prstGeom prst="rect">
            <a:avLst/>
          </a:prstGeom>
          <a:noFill/>
        </p:spPr>
        <p:txBody>
          <a:bodyPr wrap="none" rtlCol="0">
            <a:spAutoFit/>
          </a:bodyPr>
          <a:lstStyle/>
          <a:p>
            <a:pPr algn="ctr"/>
            <a:r>
              <a:rPr lang="fr-FR" b="1" dirty="0"/>
              <a:t>Encadrants</a:t>
            </a:r>
          </a:p>
          <a:p>
            <a:pPr algn="ctr"/>
            <a:r>
              <a:rPr lang="fr-FR" dirty="0"/>
              <a:t>Patrick Gallinari</a:t>
            </a:r>
          </a:p>
          <a:p>
            <a:pPr algn="ctr"/>
            <a:r>
              <a:rPr lang="fr-FR" dirty="0"/>
              <a:t>Vincent Guigue</a:t>
            </a:r>
          </a:p>
        </p:txBody>
      </p:sp>
    </p:spTree>
    <p:extLst>
      <p:ext uri="{BB962C8B-B14F-4D97-AF65-F5344CB8AC3E}">
        <p14:creationId xmlns:p14="http://schemas.microsoft.com/office/powerpoint/2010/main" val="2394234445"/>
      </p:ext>
    </p:extLst>
  </p:cSld>
  <p:clrMapOvr>
    <a:masterClrMapping/>
  </p:clrMapOvr>
  <mc:AlternateContent xmlns:mc="http://schemas.openxmlformats.org/markup-compatibility/2006" xmlns:p14="http://schemas.microsoft.com/office/powerpoint/2010/main">
    <mc:Choice Requires="p14">
      <p:transition p14:dur="300" advTm="8914">
        <p:fade/>
      </p:transition>
    </mc:Choice>
    <mc:Fallback xmlns="">
      <p:transition advTm="89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9</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35246" y="1162388"/>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2756"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2756"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2756"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6373"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6373"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3923"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89305"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1690"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7072"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1691"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1690"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1690"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88506"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2856"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4139"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4139"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898392"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Tree>
    <p:custDataLst>
      <p:tags r:id="rId1"/>
    </p:custDataLst>
    <p:extLst>
      <p:ext uri="{BB962C8B-B14F-4D97-AF65-F5344CB8AC3E}">
        <p14:creationId xmlns:p14="http://schemas.microsoft.com/office/powerpoint/2010/main" val="3968193674"/>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4EE585-78D1-0444-AF39-39501C6BFB1C}"/>
              </a:ext>
            </a:extLst>
          </p:cNvPr>
          <p:cNvSpPr/>
          <p:nvPr/>
        </p:nvSpPr>
        <p:spPr>
          <a:xfrm>
            <a:off x="3905572" y="2231476"/>
            <a:ext cx="1797804" cy="3526641"/>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10</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26300" y="1145561"/>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5095"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5095"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5095"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8712"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8712"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6262"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91644"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4029"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9411"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4030"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4029"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4029"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90845"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5195"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6478"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6478"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900731"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 name="ZoneTexte 2">
            <a:extLst>
              <a:ext uri="{FF2B5EF4-FFF2-40B4-BE49-F238E27FC236}">
                <a16:creationId xmlns:a16="http://schemas.microsoft.com/office/drawing/2014/main" id="{6D3ECD0A-7B50-E246-A6AD-B7039D5D048A}"/>
              </a:ext>
            </a:extLst>
          </p:cNvPr>
          <p:cNvSpPr txBox="1"/>
          <p:nvPr/>
        </p:nvSpPr>
        <p:spPr>
          <a:xfrm>
            <a:off x="3573978" y="5853976"/>
            <a:ext cx="2789866" cy="369332"/>
          </a:xfrm>
          <a:prstGeom prst="rect">
            <a:avLst/>
          </a:prstGeom>
          <a:noFill/>
        </p:spPr>
        <p:txBody>
          <a:bodyPr wrap="none" rtlCol="0">
            <a:spAutoFit/>
          </a:bodyPr>
          <a:lstStyle/>
          <a:p>
            <a:r>
              <a:rPr lang="en-US" dirty="0">
                <a:solidFill>
                  <a:schemeClr val="accent4">
                    <a:lumMod val="75000"/>
                  </a:schemeClr>
                </a:solidFill>
              </a:rPr>
              <a:t>Representation Learning</a:t>
            </a:r>
            <a:r>
              <a:rPr lang="en-US" dirty="0">
                <a:solidFill>
                  <a:schemeClr val="tx1">
                    <a:lumMod val="75000"/>
                    <a:lumOff val="25000"/>
                  </a:schemeClr>
                </a:solidFill>
              </a:rPr>
              <a:t>[1]</a:t>
            </a:r>
          </a:p>
        </p:txBody>
      </p:sp>
      <p:sp>
        <p:nvSpPr>
          <p:cNvPr id="31" name="Rectangle 30">
            <a:extLst>
              <a:ext uri="{FF2B5EF4-FFF2-40B4-BE49-F238E27FC236}">
                <a16:creationId xmlns:a16="http://schemas.microsoft.com/office/drawing/2014/main" id="{0EC30CDC-06F9-2248-BF6D-00876248DBD0}"/>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[1]Y. </a:t>
            </a:r>
            <a:r>
              <a:rPr lang="en-US" i="1" dirty="0" err="1">
                <a:solidFill>
                  <a:schemeClr val="tx1">
                    <a:lumMod val="75000"/>
                    <a:lumOff val="25000"/>
                  </a:schemeClr>
                </a:solidFill>
              </a:rPr>
              <a:t>Bengio</a:t>
            </a:r>
            <a:r>
              <a:rPr lang="en-US" i="1" dirty="0">
                <a:solidFill>
                  <a:schemeClr val="tx1">
                    <a:lumMod val="75000"/>
                    <a:lumOff val="25000"/>
                  </a:schemeClr>
                </a:solidFill>
              </a:rPr>
              <a:t> et al., 2013</a:t>
            </a:r>
          </a:p>
        </p:txBody>
      </p:sp>
    </p:spTree>
    <p:custDataLst>
      <p:tags r:id="rId1"/>
    </p:custDataLst>
    <p:extLst>
      <p:ext uri="{BB962C8B-B14F-4D97-AF65-F5344CB8AC3E}">
        <p14:creationId xmlns:p14="http://schemas.microsoft.com/office/powerpoint/2010/main" val="3420864075"/>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C2EA8A-6729-1044-AD68-D1195E210BF4}"/>
              </a:ext>
            </a:extLst>
          </p:cNvPr>
          <p:cNvSpPr>
            <a:spLocks noGrp="1"/>
          </p:cNvSpPr>
          <p:nvPr>
            <p:ph type="sldNum" sz="quarter" idx="12"/>
          </p:nvPr>
        </p:nvSpPr>
        <p:spPr/>
        <p:txBody>
          <a:bodyPr/>
          <a:lstStyle/>
          <a:p>
            <a:fld id="{30CCB0C1-2DF4-8B4C-AC0E-201D3DFFEAFD}" type="slidenum">
              <a:rPr lang="fr-FR" smtClean="0"/>
              <a:pPr/>
              <a:t>11</a:t>
            </a:fld>
            <a:endParaRPr lang="fr-FR"/>
          </a:p>
        </p:txBody>
      </p:sp>
      <p:sp>
        <p:nvSpPr>
          <p:cNvPr id="18" name="Titre 17">
            <a:extLst>
              <a:ext uri="{FF2B5EF4-FFF2-40B4-BE49-F238E27FC236}">
                <a16:creationId xmlns:a16="http://schemas.microsoft.com/office/drawing/2014/main" id="{5EAFE5A5-3060-9045-B972-01D0A53E4060}"/>
              </a:ext>
            </a:extLst>
          </p:cNvPr>
          <p:cNvSpPr>
            <a:spLocks noGrp="1"/>
          </p:cNvSpPr>
          <p:nvPr>
            <p:ph type="title"/>
          </p:nvPr>
        </p:nvSpPr>
        <p:spPr/>
        <p:txBody>
          <a:bodyPr/>
          <a:lstStyle/>
          <a:p>
            <a:r>
              <a:rPr lang="en-US" dirty="0"/>
              <a:t>Outline</a:t>
            </a:r>
          </a:p>
        </p:txBody>
      </p:sp>
      <p:sp>
        <p:nvSpPr>
          <p:cNvPr id="20" name="Espace réservé du contenu 19">
            <a:extLst>
              <a:ext uri="{FF2B5EF4-FFF2-40B4-BE49-F238E27FC236}">
                <a16:creationId xmlns:a16="http://schemas.microsoft.com/office/drawing/2014/main" id="{B0692BE2-742B-BD47-9A19-7F63DFBF8269}"/>
              </a:ext>
            </a:extLst>
          </p:cNvPr>
          <p:cNvSpPr>
            <a:spLocks noGrp="1"/>
          </p:cNvSpPr>
          <p:nvPr>
            <p:ph idx="1"/>
          </p:nvPr>
        </p:nvSpPr>
        <p:spPr/>
        <p:txBody>
          <a:bodyPr/>
          <a:lstStyle/>
          <a:p>
            <a:pPr marL="457200" indent="-457200">
              <a:buFont typeface="+mj-lt"/>
              <a:buAutoNum type="arabicPeriod"/>
            </a:pPr>
            <a:r>
              <a:rPr lang="en-US" dirty="0"/>
              <a:t>Refining User Understanding In Recommendation Via NLP (HRAN)</a:t>
            </a:r>
          </a:p>
          <a:p>
            <a:pPr marL="457200" indent="-457200">
              <a:buFont typeface="+mj-lt"/>
              <a:buAutoNum type="arabicPeriod"/>
            </a:pPr>
            <a:r>
              <a:rPr lang="en-US" dirty="0"/>
              <a:t>An NLP Approach To Professional Profile Learning And Evaluation (Resume)</a:t>
            </a:r>
          </a:p>
          <a:p>
            <a:pPr marL="457200" indent="-457200">
              <a:buFont typeface="+mj-lt"/>
              <a:buAutoNum type="arabicPeriod"/>
            </a:pPr>
            <a:r>
              <a:rPr lang="en-US" dirty="0"/>
              <a:t>User Dynamic Modeling </a:t>
            </a:r>
            <a:r>
              <a:rPr lang="en-US" i="1" dirty="0"/>
              <a:t>(exploratory)</a:t>
            </a:r>
          </a:p>
          <a:p>
            <a:pPr marL="457200" indent="-457200">
              <a:buFont typeface="+mj-lt"/>
              <a:buAutoNum type="arabicPeriod"/>
            </a:pPr>
            <a:r>
              <a:rPr lang="fr-FR" dirty="0"/>
              <a:t>Conclusion &amp; Perspective</a:t>
            </a:r>
          </a:p>
        </p:txBody>
      </p:sp>
    </p:spTree>
    <p:custDataLst>
      <p:tags r:id="rId1"/>
    </p:custDataLst>
    <p:extLst>
      <p:ext uri="{BB962C8B-B14F-4D97-AF65-F5344CB8AC3E}">
        <p14:creationId xmlns:p14="http://schemas.microsoft.com/office/powerpoint/2010/main" val="4087270972"/>
      </p:ext>
    </p:extLst>
  </p:cSld>
  <p:clrMapOvr>
    <a:masterClrMapping/>
  </p:clrMapOvr>
  <mc:AlternateContent xmlns:mc="http://schemas.openxmlformats.org/markup-compatibility/2006" xmlns:p14="http://schemas.microsoft.com/office/powerpoint/2010/main">
    <mc:Choice Requires="p14">
      <p:transition p14:dur="300" advTm="78254">
        <p:fade/>
      </p:transition>
    </mc:Choice>
    <mc:Fallback xmlns="">
      <p:transition advTm="78254">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34478"/>
          </a:xfrm>
        </p:spPr>
        <p:txBody>
          <a:bodyPr/>
          <a:lstStyle/>
          <a:p>
            <a:r>
              <a:rPr lang="en-US" dirty="0"/>
              <a:t>REFINING USER UNDERSTANDING IN RECOMMENDATION VIA NLP</a:t>
            </a:r>
            <a:endParaRPr lang="en-US" sz="3200" dirty="0">
              <a:latin typeface="+mn-lt"/>
            </a:endParaRPr>
          </a:p>
        </p:txBody>
      </p:sp>
      <p:sp>
        <p:nvSpPr>
          <p:cNvPr id="32" name="TextBox 31">
            <a:extLst>
              <a:ext uri="{FF2B5EF4-FFF2-40B4-BE49-F238E27FC236}">
                <a16:creationId xmlns:a16="http://schemas.microsoft.com/office/drawing/2014/main" id="{0C1B20E2-0725-A44D-AE72-9D12EC7B6CE8}"/>
              </a:ext>
            </a:extLst>
          </p:cNvPr>
          <p:cNvSpPr txBox="1"/>
          <p:nvPr/>
        </p:nvSpPr>
        <p:spPr>
          <a:xfrm>
            <a:off x="261941" y="2589789"/>
            <a:ext cx="8596375" cy="830997"/>
          </a:xfrm>
          <a:prstGeom prst="rect">
            <a:avLst/>
          </a:prstGeom>
          <a:noFill/>
        </p:spPr>
        <p:txBody>
          <a:bodyPr wrap="square" rtlCol="0">
            <a:spAutoFit/>
          </a:bodyPr>
          <a:lstStyle/>
          <a:p>
            <a:pPr algn="ctr"/>
            <a:r>
              <a:rPr lang="fr-FR" sz="1600" i="1" dirty="0">
                <a:solidFill>
                  <a:schemeClr val="bg1">
                    <a:alpha val="80000"/>
                  </a:schemeClr>
                </a:solidFill>
              </a:rPr>
              <a:t> RNN &amp; modèle d’attention pour l’apprentissage de profils textuels personnalisés</a:t>
            </a:r>
          </a:p>
          <a:p>
            <a:pPr algn="ctr"/>
            <a:r>
              <a:rPr lang="fr-FR" sz="1600" dirty="0">
                <a:solidFill>
                  <a:schemeClr val="bg1">
                    <a:alpha val="80000"/>
                  </a:schemeClr>
                </a:solidFill>
              </a:rPr>
              <a:t>Charles-Emmanuel Dias, Clara Gainon de Forsan de Gabriac, Vincent Guigue, and Patrick Gallinari </a:t>
            </a:r>
            <a:br>
              <a:rPr lang="fr-FR" sz="1600" dirty="0">
                <a:solidFill>
                  <a:schemeClr val="bg1">
                    <a:alpha val="80000"/>
                  </a:schemeClr>
                </a:solidFill>
              </a:rPr>
            </a:br>
            <a:r>
              <a:rPr lang="fr-FR" sz="1600" dirty="0">
                <a:solidFill>
                  <a:schemeClr val="bg1">
                    <a:alpha val="80000"/>
                  </a:schemeClr>
                </a:solidFill>
              </a:rPr>
              <a:t>CORIA 2018</a:t>
            </a:r>
          </a:p>
        </p:txBody>
      </p:sp>
    </p:spTree>
    <p:extLst>
      <p:ext uri="{BB962C8B-B14F-4D97-AF65-F5344CB8AC3E}">
        <p14:creationId xmlns:p14="http://schemas.microsoft.com/office/powerpoint/2010/main" val="1530754405"/>
      </p:ext>
    </p:extLst>
  </p:cSld>
  <p:clrMapOvr>
    <a:masterClrMapping/>
  </p:clrMapOvr>
  <mc:AlternateContent xmlns:mc="http://schemas.openxmlformats.org/markup-compatibility/2006" xmlns:p14="http://schemas.microsoft.com/office/powerpoint/2010/main">
    <mc:Choice Requires="p14">
      <p:transition p14:dur="300" advTm="16386">
        <p:fade/>
      </p:transition>
    </mc:Choice>
    <mc:Fallback xmlns="">
      <p:transition advTm="1638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13</a:t>
            </a:fld>
            <a:endParaRPr lang="en-US"/>
          </a:p>
        </p:txBody>
      </p:sp>
      <p:sp>
        <p:nvSpPr>
          <p:cNvPr id="7" name="ZoneTexte 6">
            <a:extLst>
              <a:ext uri="{FF2B5EF4-FFF2-40B4-BE49-F238E27FC236}">
                <a16:creationId xmlns:a16="http://schemas.microsoft.com/office/drawing/2014/main" id="{28D4ADE7-BDAC-FA4B-9E5D-8A70CD1E3134}"/>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8" name="ZoneTexte 7">
            <a:extLst>
              <a:ext uri="{FF2B5EF4-FFF2-40B4-BE49-F238E27FC236}">
                <a16:creationId xmlns:a16="http://schemas.microsoft.com/office/drawing/2014/main" id="{E7517741-DE9A-6641-BBA8-E0079EF6352B}"/>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Tree>
    <p:custDataLst>
      <p:tags r:id="rId1"/>
    </p:custDataLst>
    <p:extLst>
      <p:ext uri="{BB962C8B-B14F-4D97-AF65-F5344CB8AC3E}">
        <p14:creationId xmlns:p14="http://schemas.microsoft.com/office/powerpoint/2010/main" val="78124313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14</a:t>
            </a:fld>
            <a:endParaRPr lang="en-US"/>
          </a:p>
        </p:txBody>
      </p:sp>
      <p:sp>
        <p:nvSpPr>
          <p:cNvPr id="3" name="ZoneTexte 2">
            <a:extLst>
              <a:ext uri="{FF2B5EF4-FFF2-40B4-BE49-F238E27FC236}">
                <a16:creationId xmlns:a16="http://schemas.microsoft.com/office/drawing/2014/main" id="{477321BD-47FC-2244-9760-697AB2957F26}"/>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22" name="ZoneTexte 21">
            <a:extLst>
              <a:ext uri="{FF2B5EF4-FFF2-40B4-BE49-F238E27FC236}">
                <a16:creationId xmlns:a16="http://schemas.microsoft.com/office/drawing/2014/main" id="{F05AD045-1638-E14F-8C44-65691E9BC9E1}"/>
              </a:ext>
            </a:extLst>
          </p:cNvPr>
          <p:cNvSpPr txBox="1"/>
          <p:nvPr/>
        </p:nvSpPr>
        <p:spPr>
          <a:xfrm>
            <a:off x="1584595" y="4089325"/>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sp>
        <p:nvSpPr>
          <p:cNvPr id="23" name="ZoneTexte 22">
            <a:extLst>
              <a:ext uri="{FF2B5EF4-FFF2-40B4-BE49-F238E27FC236}">
                <a16:creationId xmlns:a16="http://schemas.microsoft.com/office/drawing/2014/main" id="{C3553520-3743-1541-A746-C99496A35442}"/>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
        <p:nvSpPr>
          <p:cNvPr id="25" name="ZoneTexte 24">
            <a:extLst>
              <a:ext uri="{FF2B5EF4-FFF2-40B4-BE49-F238E27FC236}">
                <a16:creationId xmlns:a16="http://schemas.microsoft.com/office/drawing/2014/main" id="{C77388F2-869C-5544-A720-85B899770160}"/>
              </a:ext>
            </a:extLst>
          </p:cNvPr>
          <p:cNvSpPr txBox="1"/>
          <p:nvPr/>
        </p:nvSpPr>
        <p:spPr>
          <a:xfrm>
            <a:off x="3228656" y="2591732"/>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grpSp>
        <p:nvGrpSpPr>
          <p:cNvPr id="10" name="Groupe 9">
            <a:extLst>
              <a:ext uri="{FF2B5EF4-FFF2-40B4-BE49-F238E27FC236}">
                <a16:creationId xmlns:a16="http://schemas.microsoft.com/office/drawing/2014/main" id="{1E3A8980-9F46-CB46-9053-610D1062C86F}"/>
              </a:ext>
            </a:extLst>
          </p:cNvPr>
          <p:cNvGrpSpPr/>
          <p:nvPr/>
        </p:nvGrpSpPr>
        <p:grpSpPr>
          <a:xfrm>
            <a:off x="855603" y="4489435"/>
            <a:ext cx="7432794" cy="2267157"/>
            <a:chOff x="757251" y="4489435"/>
            <a:chExt cx="7432794" cy="2267157"/>
          </a:xfrm>
        </p:grpSpPr>
        <p:sp>
          <p:nvSpPr>
            <p:cNvPr id="21" name="Rectangle : coins arrondis 20">
              <a:extLst>
                <a:ext uri="{FF2B5EF4-FFF2-40B4-BE49-F238E27FC236}">
                  <a16:creationId xmlns:a16="http://schemas.microsoft.com/office/drawing/2014/main" id="{3FCF2401-0F41-4F44-869C-444EA431CF93}"/>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e 18">
              <a:extLst>
                <a:ext uri="{FF2B5EF4-FFF2-40B4-BE49-F238E27FC236}">
                  <a16:creationId xmlns:a16="http://schemas.microsoft.com/office/drawing/2014/main" id="{602366BF-71B4-764F-9433-8C87A50E1795}"/>
                </a:ext>
              </a:extLst>
            </p:cNvPr>
            <p:cNvGrpSpPr/>
            <p:nvPr/>
          </p:nvGrpSpPr>
          <p:grpSpPr>
            <a:xfrm>
              <a:off x="816903" y="4665599"/>
              <a:ext cx="7373142" cy="1926981"/>
              <a:chOff x="774890" y="4469719"/>
              <a:chExt cx="7373142" cy="1926981"/>
            </a:xfrm>
          </p:grpSpPr>
          <p:sp>
            <p:nvSpPr>
              <p:cNvPr id="7" name="Rectangle 6">
                <a:extLst>
                  <a:ext uri="{FF2B5EF4-FFF2-40B4-BE49-F238E27FC236}">
                    <a16:creationId xmlns:a16="http://schemas.microsoft.com/office/drawing/2014/main" id="{7DB1634F-C384-A04D-AB7A-705DDBC83DA1}"/>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9" name="Rectangle 8">
                <a:extLst>
                  <a:ext uri="{FF2B5EF4-FFF2-40B4-BE49-F238E27FC236}">
                    <a16:creationId xmlns:a16="http://schemas.microsoft.com/office/drawing/2014/main" id="{E5E00E27-3267-814C-B1D5-3E39C541F7CF}"/>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Recommendation</a:t>
                </a:r>
              </a:p>
            </p:txBody>
          </p:sp>
          <p:sp>
            <p:nvSpPr>
              <p:cNvPr id="8" name="ZoneTexte 7">
                <a:extLst>
                  <a:ext uri="{FF2B5EF4-FFF2-40B4-BE49-F238E27FC236}">
                    <a16:creationId xmlns:a16="http://schemas.microsoft.com/office/drawing/2014/main" id="{DB8659F1-2BDB-7E4A-83C4-C8FA03181404}"/>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11" name="ZoneTexte 10">
                <a:extLst>
                  <a:ext uri="{FF2B5EF4-FFF2-40B4-BE49-F238E27FC236}">
                    <a16:creationId xmlns:a16="http://schemas.microsoft.com/office/drawing/2014/main" id="{E9732598-0D00-8349-9BBB-1700680B137C}"/>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12" name="ZoneTexte 11">
                <a:extLst>
                  <a:ext uri="{FF2B5EF4-FFF2-40B4-BE49-F238E27FC236}">
                    <a16:creationId xmlns:a16="http://schemas.microsoft.com/office/drawing/2014/main" id="{FEA07770-5BFA-F443-B376-14C54609549F}"/>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14" name="ZoneTexte 13">
                <a:extLst>
                  <a:ext uri="{FF2B5EF4-FFF2-40B4-BE49-F238E27FC236}">
                    <a16:creationId xmlns:a16="http://schemas.microsoft.com/office/drawing/2014/main" id="{FC396EA0-19D8-7641-B1AB-F9E5344C89AD}"/>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15" name="Connecteur droit avec flèche 14">
                <a:extLst>
                  <a:ext uri="{FF2B5EF4-FFF2-40B4-BE49-F238E27FC236}">
                    <a16:creationId xmlns:a16="http://schemas.microsoft.com/office/drawing/2014/main" id="{9DF4F5DC-05CF-3F41-8DDC-080BD5F9C6B3}"/>
                  </a:ext>
                </a:extLst>
              </p:cNvPr>
              <p:cNvCxnSpPr>
                <a:cxnSpLocks/>
                <a:stCxn id="8" idx="3"/>
                <a:endCxn id="7"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11FE78-551B-194C-8600-AA1A9CC547EB}"/>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6A27154-EE5F-EA4E-A8DE-91AC446643F3}"/>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3857643D-8A48-7348-874C-D77E8DDF0D25}"/>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Connecteur droit avec flèche 23">
              <a:extLst>
                <a:ext uri="{FF2B5EF4-FFF2-40B4-BE49-F238E27FC236}">
                  <a16:creationId xmlns:a16="http://schemas.microsoft.com/office/drawing/2014/main" id="{B9ABBC6F-09E0-924B-9FFB-2A10EAA39BE7}"/>
                </a:ext>
              </a:extLst>
            </p:cNvPr>
            <p:cNvCxnSpPr>
              <a:stCxn id="9" idx="0"/>
              <a:endCxn id="7"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B5208637-AF9E-AA46-8CFC-BEF00FA68D09}"/>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5" name="ZoneTexte 4">
                  <a:extLst>
                    <a:ext uri="{FF2B5EF4-FFF2-40B4-BE49-F238E27FC236}">
                      <a16:creationId xmlns:a16="http://schemas.microsoft.com/office/drawing/2014/main" id="{B5208637-AF9E-AA46-8CFC-BEF00FA68D09}"/>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6129" r="-5263"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AE595775-07E6-C345-BDEE-9167E6A636FA}"/>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26" name="ZoneTexte 25">
                  <a:extLst>
                    <a:ext uri="{FF2B5EF4-FFF2-40B4-BE49-F238E27FC236}">
                      <a16:creationId xmlns:a16="http://schemas.microsoft.com/office/drawing/2014/main" id="{AE595775-07E6-C345-BDEE-9167E6A636FA}"/>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1027271024"/>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15</a:t>
            </a:fld>
            <a:endParaRPr lang="en-US"/>
          </a:p>
        </p:txBody>
      </p:sp>
      <p:sp>
        <p:nvSpPr>
          <p:cNvPr id="5" name="ZoneTexte 4">
            <a:extLst>
              <a:ext uri="{FF2B5EF4-FFF2-40B4-BE49-F238E27FC236}">
                <a16:creationId xmlns:a16="http://schemas.microsoft.com/office/drawing/2014/main" id="{A8FBC9A1-E9CD-8B4E-9F8C-0B8D9B5A0E83}"/>
              </a:ext>
            </a:extLst>
          </p:cNvPr>
          <p:cNvSpPr txBox="1"/>
          <p:nvPr/>
        </p:nvSpPr>
        <p:spPr>
          <a:xfrm>
            <a:off x="204538" y="1482410"/>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sp>
        <p:nvSpPr>
          <p:cNvPr id="27" name="Rectangle 26">
            <a:extLst>
              <a:ext uri="{FF2B5EF4-FFF2-40B4-BE49-F238E27FC236}">
                <a16:creationId xmlns:a16="http://schemas.microsoft.com/office/drawing/2014/main" id="{269AB05B-8AF5-4A4E-AC81-444D2F89CCB8}"/>
              </a:ext>
            </a:extLst>
          </p:cNvPr>
          <p:cNvSpPr/>
          <p:nvPr/>
        </p:nvSpPr>
        <p:spPr>
          <a:xfrm>
            <a:off x="3167119" y="1252547"/>
            <a:ext cx="5549177" cy="1711366"/>
          </a:xfrm>
          <a:prstGeom prst="rect">
            <a:avLst/>
          </a:prstGeom>
        </p:spPr>
        <p:txBody>
          <a:bodyPr wrap="square">
            <a:spAutoFit/>
          </a:bodyPr>
          <a:lstStyle/>
          <a:p>
            <a:pPr marL="285750" indent="-285750">
              <a:lnSpc>
                <a:spcPct val="150000"/>
              </a:lnSpc>
              <a:buFont typeface="Police système Courant"/>
              <a:buChar char="→"/>
            </a:pPr>
            <a:r>
              <a:rPr lang="en-US" dirty="0">
                <a:solidFill>
                  <a:schemeClr val="tx2"/>
                </a:solidFill>
              </a:rPr>
              <a:t>Collaborative Filtering </a:t>
            </a:r>
          </a:p>
          <a:p>
            <a:pPr marL="285750" indent="-285750">
              <a:lnSpc>
                <a:spcPct val="150000"/>
              </a:lnSpc>
              <a:buFont typeface="Police système Courant"/>
              <a:buChar char="→"/>
            </a:pPr>
            <a:r>
              <a:rPr lang="en-US" dirty="0">
                <a:solidFill>
                  <a:schemeClr val="tx2"/>
                </a:solidFill>
              </a:rPr>
              <a:t>Leveraging Textual reviews for recommendation</a:t>
            </a:r>
            <a:r>
              <a:rPr lang="en-US" dirty="0">
                <a:solidFill>
                  <a:schemeClr val="tx1">
                    <a:lumMod val="75000"/>
                    <a:lumOff val="25000"/>
                  </a:schemeClr>
                </a:solidFill>
              </a:rPr>
              <a:t> [1]</a:t>
            </a:r>
          </a:p>
          <a:p>
            <a:pPr marL="285750" indent="-285750">
              <a:lnSpc>
                <a:spcPct val="150000"/>
              </a:lnSpc>
              <a:buFont typeface="Police système Courant"/>
              <a:buChar char="→"/>
            </a:pPr>
            <a:r>
              <a:rPr lang="en-US" dirty="0">
                <a:solidFill>
                  <a:schemeClr val="tx2"/>
                </a:solidFill>
              </a:rPr>
              <a:t>Hierarchical Attentive Network for document classification</a:t>
            </a:r>
            <a:r>
              <a:rPr lang="en-US" dirty="0">
                <a:solidFill>
                  <a:schemeClr val="tx1">
                    <a:lumMod val="75000"/>
                    <a:lumOff val="25000"/>
                  </a:schemeClr>
                </a:solidFill>
              </a:rPr>
              <a:t> [2]</a:t>
            </a:r>
          </a:p>
        </p:txBody>
      </p:sp>
      <p:sp>
        <p:nvSpPr>
          <p:cNvPr id="43" name="ZoneTexte 42">
            <a:extLst>
              <a:ext uri="{FF2B5EF4-FFF2-40B4-BE49-F238E27FC236}">
                <a16:creationId xmlns:a16="http://schemas.microsoft.com/office/drawing/2014/main" id="{9BC2AE83-1D0C-E443-86A4-23D02E2E439B}"/>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J. McAuley and </a:t>
            </a:r>
            <a:r>
              <a:rPr lang="en-US" i="1" dirty="0" err="1">
                <a:solidFill>
                  <a:schemeClr val="tx1">
                    <a:lumMod val="75000"/>
                    <a:lumOff val="25000"/>
                  </a:schemeClr>
                </a:solidFill>
              </a:rPr>
              <a:t>Leskovec</a:t>
            </a:r>
            <a:r>
              <a:rPr lang="en-US" i="1" dirty="0">
                <a:solidFill>
                  <a:schemeClr val="tx1">
                    <a:lumMod val="75000"/>
                    <a:lumOff val="25000"/>
                  </a:schemeClr>
                </a:solidFill>
              </a:rPr>
              <a:t>, 2013, [2] Z. Yang et al., 2016</a:t>
            </a:r>
          </a:p>
        </p:txBody>
      </p:sp>
      <p:sp>
        <p:nvSpPr>
          <p:cNvPr id="22" name="ZoneTexte 21">
            <a:extLst>
              <a:ext uri="{FF2B5EF4-FFF2-40B4-BE49-F238E27FC236}">
                <a16:creationId xmlns:a16="http://schemas.microsoft.com/office/drawing/2014/main" id="{4EC7EB41-53FA-F846-9C18-C7EE46085932}"/>
              </a:ext>
            </a:extLst>
          </p:cNvPr>
          <p:cNvSpPr txBox="1"/>
          <p:nvPr/>
        </p:nvSpPr>
        <p:spPr>
          <a:xfrm>
            <a:off x="1532594" y="3487978"/>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grpSp>
        <p:nvGrpSpPr>
          <p:cNvPr id="23" name="Groupe 22">
            <a:extLst>
              <a:ext uri="{FF2B5EF4-FFF2-40B4-BE49-F238E27FC236}">
                <a16:creationId xmlns:a16="http://schemas.microsoft.com/office/drawing/2014/main" id="{03901B38-424B-5440-87A4-ADD9ACF7A782}"/>
              </a:ext>
            </a:extLst>
          </p:cNvPr>
          <p:cNvGrpSpPr/>
          <p:nvPr/>
        </p:nvGrpSpPr>
        <p:grpSpPr>
          <a:xfrm>
            <a:off x="803602" y="3888088"/>
            <a:ext cx="7432794" cy="2267157"/>
            <a:chOff x="757251" y="4489435"/>
            <a:chExt cx="7432794" cy="2267157"/>
          </a:xfrm>
        </p:grpSpPr>
        <p:sp>
          <p:nvSpPr>
            <p:cNvPr id="24" name="Rectangle : coins arrondis 23">
              <a:extLst>
                <a:ext uri="{FF2B5EF4-FFF2-40B4-BE49-F238E27FC236}">
                  <a16:creationId xmlns:a16="http://schemas.microsoft.com/office/drawing/2014/main" id="{16070226-FBD5-D741-9A65-C8FB91C3A1D2}"/>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e 24">
              <a:extLst>
                <a:ext uri="{FF2B5EF4-FFF2-40B4-BE49-F238E27FC236}">
                  <a16:creationId xmlns:a16="http://schemas.microsoft.com/office/drawing/2014/main" id="{0FA9F812-C389-984D-94B0-DF7AF1495358}"/>
                </a:ext>
              </a:extLst>
            </p:cNvPr>
            <p:cNvGrpSpPr/>
            <p:nvPr/>
          </p:nvGrpSpPr>
          <p:grpSpPr>
            <a:xfrm>
              <a:off x="816903" y="4665599"/>
              <a:ext cx="7373142" cy="1926981"/>
              <a:chOff x="774890" y="4469719"/>
              <a:chExt cx="7373142" cy="1926981"/>
            </a:xfrm>
          </p:grpSpPr>
          <p:sp>
            <p:nvSpPr>
              <p:cNvPr id="46" name="Rectangle 45">
                <a:extLst>
                  <a:ext uri="{FF2B5EF4-FFF2-40B4-BE49-F238E27FC236}">
                    <a16:creationId xmlns:a16="http://schemas.microsoft.com/office/drawing/2014/main" id="{AFC1DBF3-766C-6C40-9399-A58989E76105}"/>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47" name="Rectangle 46">
                <a:extLst>
                  <a:ext uri="{FF2B5EF4-FFF2-40B4-BE49-F238E27FC236}">
                    <a16:creationId xmlns:a16="http://schemas.microsoft.com/office/drawing/2014/main" id="{98EDB2AE-6825-AA47-B534-41D994B15A6C}"/>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Recommendation</a:t>
                </a:r>
              </a:p>
            </p:txBody>
          </p:sp>
          <p:sp>
            <p:nvSpPr>
              <p:cNvPr id="48" name="ZoneTexte 47">
                <a:extLst>
                  <a:ext uri="{FF2B5EF4-FFF2-40B4-BE49-F238E27FC236}">
                    <a16:creationId xmlns:a16="http://schemas.microsoft.com/office/drawing/2014/main" id="{E0FEAC1D-B594-454D-997B-269569D2E076}"/>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49" name="ZoneTexte 48">
                <a:extLst>
                  <a:ext uri="{FF2B5EF4-FFF2-40B4-BE49-F238E27FC236}">
                    <a16:creationId xmlns:a16="http://schemas.microsoft.com/office/drawing/2014/main" id="{7C2C78E1-80F6-3740-B1C1-D4D81C9904C1}"/>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50" name="ZoneTexte 49">
                <a:extLst>
                  <a:ext uri="{FF2B5EF4-FFF2-40B4-BE49-F238E27FC236}">
                    <a16:creationId xmlns:a16="http://schemas.microsoft.com/office/drawing/2014/main" id="{2B8E5D60-04A3-CC4A-AF75-0B9F140E1433}"/>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51" name="ZoneTexte 50">
                <a:extLst>
                  <a:ext uri="{FF2B5EF4-FFF2-40B4-BE49-F238E27FC236}">
                    <a16:creationId xmlns:a16="http://schemas.microsoft.com/office/drawing/2014/main" id="{0DDDAF60-EB41-E347-92CC-4B17BD63A37F}"/>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52" name="Connecteur droit avec flèche 51">
                <a:extLst>
                  <a:ext uri="{FF2B5EF4-FFF2-40B4-BE49-F238E27FC236}">
                    <a16:creationId xmlns:a16="http://schemas.microsoft.com/office/drawing/2014/main" id="{2FE29923-965B-1047-9146-9F39D16CBCCC}"/>
                  </a:ext>
                </a:extLst>
              </p:cNvPr>
              <p:cNvCxnSpPr>
                <a:cxnSpLocks/>
                <a:stCxn id="48" idx="3"/>
                <a:endCxn id="46"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C9C9864F-CB08-654E-BB49-0FCD8813B2B0}"/>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7ACB3F90-FC9F-C04D-86DC-BFB4803F68A5}"/>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4919CD31-DA27-9742-B8A2-46F436A6E0BF}"/>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Connecteur droit avec flèche 25">
              <a:extLst>
                <a:ext uri="{FF2B5EF4-FFF2-40B4-BE49-F238E27FC236}">
                  <a16:creationId xmlns:a16="http://schemas.microsoft.com/office/drawing/2014/main" id="{9A9A6BFC-AFA6-B044-8A49-E0B99272B384}"/>
                </a:ext>
              </a:extLst>
            </p:cNvPr>
            <p:cNvCxnSpPr>
              <a:stCxn id="47" idx="0"/>
              <a:endCxn id="46"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ZoneTexte 43">
                  <a:extLst>
                    <a:ext uri="{FF2B5EF4-FFF2-40B4-BE49-F238E27FC236}">
                      <a16:creationId xmlns:a16="http://schemas.microsoft.com/office/drawing/2014/main" id="{CAC6FF54-9363-794B-B2F2-3A6D3FAC5787}"/>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44" name="ZoneTexte 43">
                  <a:extLst>
                    <a:ext uri="{FF2B5EF4-FFF2-40B4-BE49-F238E27FC236}">
                      <a16:creationId xmlns:a16="http://schemas.microsoft.com/office/drawing/2014/main" id="{CAC6FF54-9363-794B-B2F2-3A6D3FAC5787}"/>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2500" r="-526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ZoneTexte 44">
                  <a:extLst>
                    <a:ext uri="{FF2B5EF4-FFF2-40B4-BE49-F238E27FC236}">
                      <a16:creationId xmlns:a16="http://schemas.microsoft.com/office/drawing/2014/main" id="{8F09F71B-6666-384D-A59D-4CDD8E538727}"/>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45" name="ZoneTexte 44">
                  <a:extLst>
                    <a:ext uri="{FF2B5EF4-FFF2-40B4-BE49-F238E27FC236}">
                      <a16:creationId xmlns:a16="http://schemas.microsoft.com/office/drawing/2014/main" id="{8F09F71B-6666-384D-A59D-4CDD8E538727}"/>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342623804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16</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Tree>
    <p:extLst>
      <p:ext uri="{BB962C8B-B14F-4D97-AF65-F5344CB8AC3E}">
        <p14:creationId xmlns:p14="http://schemas.microsoft.com/office/powerpoint/2010/main" val="133086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17</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
        <p:nvSpPr>
          <p:cNvPr id="8" name="ZoneTexte 7">
            <a:extLst>
              <a:ext uri="{FF2B5EF4-FFF2-40B4-BE49-F238E27FC236}">
                <a16:creationId xmlns:a16="http://schemas.microsoft.com/office/drawing/2014/main" id="{20E73949-C7C5-104D-8455-03FA2E8B3AE6}"/>
              </a:ext>
            </a:extLst>
          </p:cNvPr>
          <p:cNvSpPr txBox="1"/>
          <p:nvPr/>
        </p:nvSpPr>
        <p:spPr>
          <a:xfrm>
            <a:off x="3447662" y="5346352"/>
            <a:ext cx="2427972" cy="769441"/>
          </a:xfrm>
          <a:prstGeom prst="rect">
            <a:avLst/>
          </a:prstGeom>
          <a:solidFill>
            <a:schemeClr val="tx2">
              <a:lumMod val="20000"/>
              <a:lumOff val="80000"/>
            </a:schemeClr>
          </a:solidFill>
          <a:ln>
            <a:solidFill>
              <a:srgbClr val="CCCFE4"/>
            </a:solidFill>
          </a:ln>
        </p:spPr>
        <p:txBody>
          <a:bodyPr wrap="none" rtlCol="0">
            <a:spAutoFit/>
          </a:bodyPr>
          <a:lstStyle/>
          <a:p>
            <a:pPr algn="ctr"/>
            <a:r>
              <a:rPr lang="en-US" sz="2400" b="1" dirty="0">
                <a:solidFill>
                  <a:schemeClr val="accent1"/>
                </a:solidFill>
              </a:rPr>
              <a:t>Solution</a:t>
            </a:r>
          </a:p>
          <a:p>
            <a:pPr algn="ctr"/>
            <a:r>
              <a:rPr lang="en-US" sz="2000" dirty="0">
                <a:solidFill>
                  <a:schemeClr val="tx2"/>
                </a:solidFill>
              </a:rPr>
              <a:t>Attention mechanism</a:t>
            </a:r>
          </a:p>
        </p:txBody>
      </p:sp>
      <p:sp>
        <p:nvSpPr>
          <p:cNvPr id="10" name="ZoneTexte 9">
            <a:extLst>
              <a:ext uri="{FF2B5EF4-FFF2-40B4-BE49-F238E27FC236}">
                <a16:creationId xmlns:a16="http://schemas.microsoft.com/office/drawing/2014/main" id="{AC66182F-8EB9-6B43-90F7-F584E202FF11}"/>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Z. Yang et al., 2016</a:t>
            </a:r>
          </a:p>
        </p:txBody>
      </p:sp>
    </p:spTree>
    <p:extLst>
      <p:ext uri="{BB962C8B-B14F-4D97-AF65-F5344CB8AC3E}">
        <p14:creationId xmlns:p14="http://schemas.microsoft.com/office/powerpoint/2010/main" val="541646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RBA</a:t>
            </a:r>
          </a:p>
        </p:txBody>
      </p:sp>
      <p:pic>
        <p:nvPicPr>
          <p:cNvPr id="8" name="Espace réservé du contenu 7" descr="Une image contenant texte, équipement électronique, capture d’écran&#10;&#10;Description générée automatiquement">
            <a:extLst>
              <a:ext uri="{FF2B5EF4-FFF2-40B4-BE49-F238E27FC236}">
                <a16:creationId xmlns:a16="http://schemas.microsoft.com/office/drawing/2014/main" id="{3A1AEEF1-F5AF-7C44-A7F6-31BAE69479B0}"/>
              </a:ext>
            </a:extLst>
          </p:cNvPr>
          <p:cNvPicPr>
            <a:picLocks noGrp="1" noChangeAspect="1"/>
          </p:cNvPicPr>
          <p:nvPr>
            <p:ph idx="1"/>
          </p:nvPr>
        </p:nvPicPr>
        <p:blipFill>
          <a:blip r:embed="rId3"/>
          <a:stretch>
            <a:fillRect/>
          </a:stretch>
        </p:blipFill>
        <p:spPr>
          <a:xfrm>
            <a:off x="3458004" y="2837745"/>
            <a:ext cx="5306332" cy="3019722"/>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18</a:t>
            </a:fld>
            <a:endParaRPr lang="fr-FR"/>
          </a:p>
        </p:txBody>
      </p:sp>
      <p:sp>
        <p:nvSpPr>
          <p:cNvPr id="3" name="ZoneTexte 2">
            <a:extLst>
              <a:ext uri="{FF2B5EF4-FFF2-40B4-BE49-F238E27FC236}">
                <a16:creationId xmlns:a16="http://schemas.microsoft.com/office/drawing/2014/main" id="{D03C644D-6062-BE42-BA15-B127D373D764}"/>
              </a:ext>
            </a:extLst>
          </p:cNvPr>
          <p:cNvSpPr txBox="1"/>
          <p:nvPr/>
        </p:nvSpPr>
        <p:spPr>
          <a:xfrm>
            <a:off x="719465" y="1000533"/>
            <a:ext cx="7705070" cy="954107"/>
          </a:xfrm>
          <a:prstGeom prst="rect">
            <a:avLst/>
          </a:prstGeom>
          <a:solidFill>
            <a:schemeClr val="accent6">
              <a:lumMod val="40000"/>
              <a:lumOff val="60000"/>
            </a:schemeClr>
          </a:solidFill>
        </p:spPr>
        <p:txBody>
          <a:bodyPr wrap="square" rtlCol="0">
            <a:spAutoFit/>
          </a:bodyPr>
          <a:lstStyle/>
          <a:p>
            <a:pPr algn="ctr"/>
            <a:r>
              <a:rPr lang="en-US" sz="2000" i="1" dirty="0"/>
              <a:t>Hierarchical attention networks for document classification</a:t>
            </a:r>
            <a:endParaRPr lang="en-US" sz="2000" dirty="0"/>
          </a:p>
          <a:p>
            <a:pPr algn="ctr"/>
            <a:r>
              <a:rPr lang="en-US" dirty="0"/>
              <a:t>Yang, </a:t>
            </a:r>
            <a:r>
              <a:rPr lang="en-US" dirty="0" err="1"/>
              <a:t>Zichao</a:t>
            </a:r>
            <a:r>
              <a:rPr lang="en-US" dirty="0"/>
              <a:t> and Yang, </a:t>
            </a:r>
            <a:r>
              <a:rPr lang="en-US" dirty="0" err="1"/>
              <a:t>Diyi</a:t>
            </a:r>
            <a:r>
              <a:rPr lang="en-US" dirty="0"/>
              <a:t> and Dyer, Chris and He, </a:t>
            </a:r>
            <a:r>
              <a:rPr lang="en-US" dirty="0" err="1"/>
              <a:t>Xiaodong</a:t>
            </a:r>
            <a:r>
              <a:rPr lang="en-US" dirty="0"/>
              <a:t> and </a:t>
            </a:r>
            <a:r>
              <a:rPr lang="en-US" dirty="0" err="1"/>
              <a:t>Smola</a:t>
            </a:r>
            <a:r>
              <a:rPr lang="en-US" dirty="0"/>
              <a:t>, Alex and </a:t>
            </a:r>
            <a:r>
              <a:rPr lang="en-US" dirty="0" err="1"/>
              <a:t>Hovy</a:t>
            </a:r>
            <a:r>
              <a:rPr lang="en-US" dirty="0"/>
              <a:t>, Eduard, in: ACL 2016.</a:t>
            </a:r>
          </a:p>
        </p:txBody>
      </p:sp>
      <p:grpSp>
        <p:nvGrpSpPr>
          <p:cNvPr id="9" name="Groupe 8">
            <a:extLst>
              <a:ext uri="{FF2B5EF4-FFF2-40B4-BE49-F238E27FC236}">
                <a16:creationId xmlns:a16="http://schemas.microsoft.com/office/drawing/2014/main" id="{6A5DE80A-AA00-7040-8390-9BE7C18C10E8}"/>
              </a:ext>
            </a:extLst>
          </p:cNvPr>
          <p:cNvGrpSpPr/>
          <p:nvPr/>
        </p:nvGrpSpPr>
        <p:grpSpPr>
          <a:xfrm>
            <a:off x="379664" y="3303281"/>
            <a:ext cx="2068836" cy="2088649"/>
            <a:chOff x="6801205" y="3125656"/>
            <a:chExt cx="2068836" cy="2088649"/>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6801205" y="3125656"/>
                  <a:ext cx="2068836"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chemeClr val="tx1"/>
                                </a:solidFill>
                                <a:latin typeface="Cambria Math" panose="02040503050406030204" pitchFamily="18" charset="0"/>
                                <a:ea typeface="Cambria Math" panose="02040503050406030204" pitchFamily="18" charset="0"/>
                              </a:rPr>
                            </m:ctrlPr>
                          </m:sSubPr>
                          <m:e>
                            <m:r>
                              <a:rPr lang="fr-FR" i="1" dirty="0" smtClean="0">
                                <a:solidFill>
                                  <a:schemeClr val="tx1"/>
                                </a:solidFill>
                                <a:latin typeface="Cambria Math" panose="02040503050406030204" pitchFamily="18" charset="0"/>
                                <a:ea typeface="Cambria Math" panose="02040503050406030204" pitchFamily="18" charset="0"/>
                              </a:rPr>
                              <m:t>𝛼</m:t>
                            </m:r>
                          </m:e>
                          <m:sub>
                            <m:r>
                              <a:rPr lang="fr-FR" b="0" i="1" dirty="0" smtClean="0">
                                <a:solidFill>
                                  <a:schemeClr val="tx1"/>
                                </a:solidFill>
                                <a:latin typeface="Cambria Math" panose="02040503050406030204" pitchFamily="18" charset="0"/>
                                <a:ea typeface="Cambria Math" panose="02040503050406030204" pitchFamily="18" charset="0"/>
                              </a:rPr>
                              <m:t>𝑖</m:t>
                            </m:r>
                          </m:sub>
                        </m:sSub>
                        <m:r>
                          <a:rPr lang="fr-FR" b="0" i="1" dirty="0" smtClean="0">
                            <a:solidFill>
                              <a:schemeClr val="tx1"/>
                            </a:solidFill>
                            <a:latin typeface="Cambria Math" panose="02040503050406030204" pitchFamily="18" charset="0"/>
                            <a:ea typeface="Cambria Math" panose="02040503050406030204" pitchFamily="18" charset="0"/>
                          </a:rPr>
                          <m:t>= </m:t>
                        </m:r>
                        <m:f>
                          <m:fPr>
                            <m:ctrlPr>
                              <a:rPr lang="fr-FR" b="0" i="1" dirty="0" smtClean="0">
                                <a:solidFill>
                                  <a:schemeClr val="tx1"/>
                                </a:solidFill>
                                <a:latin typeface="Cambria Math" panose="02040503050406030204" pitchFamily="18" charset="0"/>
                                <a:ea typeface="Cambria Math" panose="02040503050406030204" pitchFamily="18" charset="0"/>
                              </a:rPr>
                            </m:ctrlPr>
                          </m:fPr>
                          <m:num>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num>
                          <m:den>
                            <m:nary>
                              <m:naryPr>
                                <m:chr m:val="∑"/>
                                <m:supHide m:val="on"/>
                                <m:ctrlPr>
                                  <a:rPr lang="fr-FR" b="0" i="1" dirty="0" smtClean="0">
                                    <a:solidFill>
                                      <a:schemeClr val="tx1"/>
                                    </a:solidFill>
                                    <a:latin typeface="Cambria Math" panose="02040503050406030204" pitchFamily="18" charset="0"/>
                                    <a:ea typeface="Cambria Math" panose="02040503050406030204" pitchFamily="18" charset="0"/>
                                  </a:rPr>
                                </m:ctrlPr>
                              </m:naryPr>
                              <m:sub>
                                <m:r>
                                  <m:rPr>
                                    <m:brk m:alnAt="7"/>
                                  </m:rPr>
                                  <a:rPr lang="fr-FR" b="0" i="1" dirty="0" smtClean="0">
                                    <a:solidFill>
                                      <a:schemeClr val="tx1"/>
                                    </a:solidFill>
                                    <a:latin typeface="Cambria Math" panose="02040503050406030204" pitchFamily="18" charset="0"/>
                                    <a:ea typeface="Cambria Math" panose="02040503050406030204" pitchFamily="18" charset="0"/>
                                  </a:rPr>
                                  <m:t>𝑖</m:t>
                                </m:r>
                              </m:sub>
                              <m:sup/>
                              <m:e>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e>
                            </m:nary>
                          </m:den>
                        </m:f>
                      </m:oMath>
                    </m:oMathPara>
                  </a14:m>
                  <a:endParaRPr lang="fr-FR"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6801205" y="3125656"/>
                  <a:ext cx="2068836" cy="711990"/>
                </a:xfrm>
                <a:prstGeom prst="rect">
                  <a:avLst/>
                </a:prstGeom>
                <a:blipFill>
                  <a:blip r:embed="rId4"/>
                  <a:stretch>
                    <a:fillRect t="-14035" b="-859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7152006" y="4458072"/>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𝑒</m:t>
                            </m:r>
                          </m:e>
                          <m:sub>
                            <m:r>
                              <a:rPr lang="fr-FR" b="0" i="1" smtClean="0">
                                <a:latin typeface="Cambria Math" panose="02040503050406030204" pitchFamily="18" charset="0"/>
                              </a:rPr>
                              <m:t>𝑠</m:t>
                            </m:r>
                          </m:sub>
                        </m:sSub>
                        <m:r>
                          <a:rPr lang="fr-FR" b="0" i="1"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𝑛</m:t>
                            </m:r>
                          </m:sup>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𝛼</m:t>
                                </m:r>
                              </m:e>
                              <m:sub>
                                <m:r>
                                  <a:rPr lang="fr-FR" b="0" i="1" smtClean="0">
                                    <a:latin typeface="Cambria Math" panose="02040503050406030204" pitchFamily="18" charset="0"/>
                                    <a:ea typeface="Cambria Math" panose="02040503050406030204" pitchFamily="18" charset="0"/>
                                  </a:rPr>
                                  <m:t>𝑖</m:t>
                                </m:r>
                              </m:sub>
                            </m:sSub>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rPr>
                          <m:t> </m:t>
                        </m:r>
                      </m:oMath>
                    </m:oMathPara>
                  </a14:m>
                  <a:endParaRPr lang="fr-FR"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7152006" y="4458072"/>
                  <a:ext cx="1367234" cy="756233"/>
                </a:xfrm>
                <a:prstGeom prst="rect">
                  <a:avLst/>
                </a:prstGeom>
                <a:blipFill>
                  <a:blip r:embed="rId5"/>
                  <a:stretch>
                    <a:fillRect l="-23853" t="-116393" r="-5505" b="-177049"/>
                  </a:stretch>
                </a:blipFill>
              </p:spPr>
              <p:txBody>
                <a:bodyPr/>
                <a:lstStyle/>
                <a:p>
                  <a:r>
                    <a:rPr lang="en-US">
                      <a:noFill/>
                    </a:rPr>
                    <a:t> </a:t>
                  </a:r>
                </a:p>
              </p:txBody>
            </p:sp>
          </mc:Fallback>
        </mc:AlternateContent>
      </p:grpSp>
      <p:cxnSp>
        <p:nvCxnSpPr>
          <p:cNvPr id="12" name="Connecteur droit 11">
            <a:extLst>
              <a:ext uri="{FF2B5EF4-FFF2-40B4-BE49-F238E27FC236}">
                <a16:creationId xmlns:a16="http://schemas.microsoft.com/office/drawing/2014/main" id="{B6EFBCCC-8C5F-7C4F-A923-7AAEE1AC4DAF}"/>
              </a:ext>
            </a:extLst>
          </p:cNvPr>
          <p:cNvCxnSpPr>
            <a:cxnSpLocks/>
          </p:cNvCxnSpPr>
          <p:nvPr/>
        </p:nvCxnSpPr>
        <p:spPr>
          <a:xfrm>
            <a:off x="2816626" y="2578308"/>
            <a:ext cx="0" cy="359128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682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1</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7F2C5260-7E05-084D-8665-C6B95632567D}"/>
              </a:ext>
            </a:extLst>
          </p:cNvPr>
          <p:cNvSpPr>
            <a:spLocks noGrp="1"/>
          </p:cNvSpPr>
          <p:nvPr>
            <p:ph idx="1"/>
          </p:nvPr>
        </p:nvSpPr>
        <p:spPr>
          <a:xfrm>
            <a:off x="591015" y="4012207"/>
            <a:ext cx="3868303" cy="2125545"/>
          </a:xfrm>
        </p:spPr>
        <p:txBody>
          <a:bodyPr anchor="ct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Tree>
    <p:extLst>
      <p:ext uri="{BB962C8B-B14F-4D97-AF65-F5344CB8AC3E}">
        <p14:creationId xmlns:p14="http://schemas.microsoft.com/office/powerpoint/2010/main" val="331661413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19</a:t>
            </a:fld>
            <a:endParaRPr lang="fr-FR"/>
          </a:p>
        </p:txBody>
      </p:sp>
      <p:pic>
        <p:nvPicPr>
          <p:cNvPr id="17" name="Espace réservé du contenu 13">
            <a:extLst>
              <a:ext uri="{FF2B5EF4-FFF2-40B4-BE49-F238E27FC236}">
                <a16:creationId xmlns:a16="http://schemas.microsoft.com/office/drawing/2014/main" id="{1AE2A6A6-2B9D-7D4F-8593-16F90522BE5F}"/>
              </a:ext>
            </a:extLst>
          </p:cNvPr>
          <p:cNvPicPr>
            <a:picLocks noChangeAspect="1"/>
          </p:cNvPicPr>
          <p:nvPr/>
        </p:nvPicPr>
        <p:blipFill>
          <a:blip r:embed="rId3"/>
          <a:stretch>
            <a:fillRect/>
          </a:stretch>
        </p:blipFill>
        <p:spPr>
          <a:xfrm>
            <a:off x="577614" y="1541484"/>
            <a:ext cx="5461797" cy="3819689"/>
          </a:xfrm>
          <a:prstGeom prst="rect">
            <a:avLst/>
          </a:prstGeom>
        </p:spPr>
      </p:pic>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9CD0B7AE-565D-D34F-A885-361F98D1C957}"/>
                  </a:ext>
                </a:extLst>
              </p:cNvPr>
              <p:cNvSpPr txBox="1"/>
              <p:nvPr/>
            </p:nvSpPr>
            <p:spPr>
              <a:xfrm>
                <a:off x="6560128" y="1660373"/>
                <a:ext cx="1819261"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19" name="ZoneTexte 18">
                <a:extLst>
                  <a:ext uri="{FF2B5EF4-FFF2-40B4-BE49-F238E27FC236}">
                    <a16:creationId xmlns:a16="http://schemas.microsoft.com/office/drawing/2014/main" id="{9CD0B7AE-565D-D34F-A885-361F98D1C957}"/>
                  </a:ext>
                </a:extLst>
              </p:cNvPr>
              <p:cNvSpPr txBox="1">
                <a:spLocks noRot="1" noChangeAspect="1" noMove="1" noResize="1" noEditPoints="1" noAdjustHandles="1" noChangeArrowheads="1" noChangeShapeType="1" noTextEdit="1"/>
              </p:cNvSpPr>
              <p:nvPr/>
            </p:nvSpPr>
            <p:spPr>
              <a:xfrm>
                <a:off x="6560128" y="1660373"/>
                <a:ext cx="1819261" cy="601575"/>
              </a:xfrm>
              <a:prstGeom prst="rect">
                <a:avLst/>
              </a:prstGeom>
              <a:blipFill>
                <a:blip r:embed="rId4"/>
                <a:stretch>
                  <a:fillRect l="-3472" t="-12245" b="-91837"/>
                </a:stretch>
              </a:blipFill>
            </p:spPr>
            <p:txBody>
              <a:bodyPr/>
              <a:lstStyle/>
              <a:p>
                <a:r>
                  <a:rPr lang="en-US">
                    <a:noFill/>
                  </a:rPr>
                  <a:t> </a:t>
                </a:r>
              </a:p>
            </p:txBody>
          </p:sp>
        </mc:Fallback>
      </mc:AlternateContent>
    </p:spTree>
    <p:extLst>
      <p:ext uri="{BB962C8B-B14F-4D97-AF65-F5344CB8AC3E}">
        <p14:creationId xmlns:p14="http://schemas.microsoft.com/office/powerpoint/2010/main" val="2499729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20</a:t>
            </a:fld>
            <a:endParaRPr lang="fr-FR"/>
          </a:p>
        </p:txBody>
      </p:sp>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3"/>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4"/>
                  <a:stretch>
                    <a:fillRect l="-3472" t="-12245" b="-91837"/>
                  </a:stretch>
                </a:blipFill>
              </p:spPr>
              <p:txBody>
                <a:bodyPr/>
                <a:lstStyle/>
                <a:p>
                  <a:r>
                    <a:rPr lang="en-US">
                      <a:noFill/>
                    </a:rPr>
                    <a:t> </a:t>
                  </a:r>
                </a:p>
              </p:txBody>
            </p:sp>
          </mc:Fallback>
        </mc:AlternateContent>
      </p:grpSp>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5"/>
          <a:stretch>
            <a:fillRect/>
          </a:stretch>
        </p:blipFill>
        <p:spPr>
          <a:xfrm>
            <a:off x="539827" y="1496826"/>
            <a:ext cx="5473515" cy="4901121"/>
          </a:xfrm>
        </p:spPr>
      </p:pic>
    </p:spTree>
    <p:extLst>
      <p:ext uri="{BB962C8B-B14F-4D97-AF65-F5344CB8AC3E}">
        <p14:creationId xmlns:p14="http://schemas.microsoft.com/office/powerpoint/2010/main" val="404567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21</a:t>
            </a:fld>
            <a:endParaRPr lang="fr-F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51E3AE6E-C358-7B46-8188-7E4352E900D3}"/>
                  </a:ext>
                </a:extLst>
              </p:cNvPr>
              <p:cNvSpPr txBox="1"/>
              <p:nvPr/>
            </p:nvSpPr>
            <p:spPr>
              <a:xfrm>
                <a:off x="6335347" y="3947387"/>
                <a:ext cx="2268826" cy="332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chemeClr val="tx2"/>
                          </a:solidFill>
                          <a:latin typeface="Cambria Math" panose="02040503050406030204" pitchFamily="18" charset="0"/>
                        </a:rPr>
                        <m:t>𝒂</m:t>
                      </m:r>
                      <m:r>
                        <a:rPr lang="fr-FR" sz="2000" b="0" i="1" smtClean="0">
                          <a:solidFill>
                            <a:schemeClr val="tx2"/>
                          </a:solidFill>
                          <a:latin typeface="Cambria Math" panose="02040503050406030204" pitchFamily="18" charset="0"/>
                        </a:rPr>
                        <m:t>= </m:t>
                      </m:r>
                      <m:func>
                        <m:funcPr>
                          <m:ctrlPr>
                            <a:rPr lang="fr-FR" sz="2000" b="0" i="1" smtClean="0">
                              <a:solidFill>
                                <a:schemeClr val="tx2"/>
                              </a:solidFill>
                              <a:latin typeface="Cambria Math" panose="02040503050406030204" pitchFamily="18" charset="0"/>
                            </a:rPr>
                          </m:ctrlPr>
                        </m:funcPr>
                        <m:fName>
                          <m:r>
                            <m:rPr>
                              <m:sty m:val="p"/>
                            </m:rPr>
                            <a:rPr lang="fr-FR" sz="2000" b="0" i="0" smtClean="0">
                              <a:solidFill>
                                <a:schemeClr val="tx2"/>
                              </a:solidFill>
                              <a:latin typeface="Cambria Math" panose="02040503050406030204" pitchFamily="18" charset="0"/>
                            </a:rPr>
                            <m:t>tanh</m:t>
                          </m:r>
                        </m:fName>
                        <m:e>
                          <m:r>
                            <a:rPr lang="fr-FR" sz="2000" b="0" i="1" smtClean="0">
                              <a:solidFill>
                                <a:schemeClr val="tx2"/>
                              </a:solidFill>
                              <a:latin typeface="Cambria Math" panose="02040503050406030204" pitchFamily="18" charset="0"/>
                            </a:rPr>
                            <m:t>(</m:t>
                          </m:r>
                          <m:sSub>
                            <m:sSubPr>
                              <m:ctrlPr>
                                <a:rPr lang="fr-FR" sz="2000" b="0" i="1" smtClean="0">
                                  <a:solidFill>
                                    <a:schemeClr val="tx2">
                                      <a:lumMod val="60000"/>
                                      <a:lumOff val="40000"/>
                                    </a:schemeClr>
                                  </a:solidFill>
                                  <a:latin typeface="Cambria Math" panose="02040503050406030204" pitchFamily="18" charset="0"/>
                                </a:rPr>
                              </m:ctrlPr>
                            </m:sSubPr>
                            <m:e>
                              <m:r>
                                <a:rPr lang="fr-FR" sz="2000" b="0" i="1" smtClean="0">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r>
                            <a:rPr lang="fr-FR" sz="2000" b="0" i="1" smtClean="0">
                              <a:solidFill>
                                <a:schemeClr val="tx2"/>
                              </a:solidFill>
                              <a:latin typeface="Cambria Math" panose="02040503050406030204" pitchFamily="18" charset="0"/>
                            </a:rPr>
                            <m:t>+</m:t>
                          </m:r>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r>
                            <a:rPr lang="fr-FR" sz="2000" b="0" i="1" smtClean="0">
                              <a:solidFill>
                                <a:schemeClr val="tx2"/>
                              </a:solidFill>
                              <a:latin typeface="Cambria Math" panose="02040503050406030204" pitchFamily="18" charset="0"/>
                            </a:rPr>
                            <m:t>)</m:t>
                          </m:r>
                        </m:e>
                      </m:func>
                    </m:oMath>
                  </m:oMathPara>
                </a14:m>
                <a:endParaRPr lang="fr-FR" sz="2000" dirty="0">
                  <a:solidFill>
                    <a:schemeClr val="tx2"/>
                  </a:solidFill>
                </a:endParaRPr>
              </a:p>
            </p:txBody>
          </p:sp>
        </mc:Choice>
        <mc:Fallback xmlns="">
          <p:sp>
            <p:nvSpPr>
              <p:cNvPr id="5" name="ZoneTexte 4">
                <a:extLst>
                  <a:ext uri="{FF2B5EF4-FFF2-40B4-BE49-F238E27FC236}">
                    <a16:creationId xmlns:a16="http://schemas.microsoft.com/office/drawing/2014/main" id="{51E3AE6E-C358-7B46-8188-7E4352E900D3}"/>
                  </a:ext>
                </a:extLst>
              </p:cNvPr>
              <p:cNvSpPr txBox="1">
                <a:spLocks noRot="1" noChangeAspect="1" noMove="1" noResize="1" noEditPoints="1" noAdjustHandles="1" noChangeArrowheads="1" noChangeShapeType="1" noTextEdit="1"/>
              </p:cNvSpPr>
              <p:nvPr/>
            </p:nvSpPr>
            <p:spPr>
              <a:xfrm>
                <a:off x="6335347" y="3947387"/>
                <a:ext cx="2268826" cy="332720"/>
              </a:xfrm>
              <a:prstGeom prst="rect">
                <a:avLst/>
              </a:prstGeom>
              <a:blipFill>
                <a:blip r:embed="rId3"/>
                <a:stretch>
                  <a:fillRect l="-1111" t="-7692" r="-3333" b="-30769"/>
                </a:stretch>
              </a:blipFill>
            </p:spPr>
            <p:txBody>
              <a:bodyPr/>
              <a:lstStyle/>
              <a:p>
                <a:r>
                  <a:rPr lang="en-US">
                    <a:noFill/>
                  </a:rPr>
                  <a:t> </a:t>
                </a:r>
              </a:p>
            </p:txBody>
          </p:sp>
        </mc:Fallback>
      </mc:AlternateContent>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4"/>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5"/>
                  <a:stretch>
                    <a:fillRect l="-3472" t="-12245" b="-9183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85A29926-800B-7A42-81A1-58ACEDF6C854}"/>
                  </a:ext>
                </a:extLst>
              </p:cNvPr>
              <p:cNvSpPr txBox="1"/>
              <p:nvPr/>
            </p:nvSpPr>
            <p:spPr>
              <a:xfrm>
                <a:off x="6836470" y="5240190"/>
                <a:ext cx="1430841"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𝑒</m:t>
                          </m:r>
                        </m:e>
                        <m:sub>
                          <m:r>
                            <a:rPr lang="fr-FR" sz="2000" b="0" i="1" smtClean="0">
                              <a:solidFill>
                                <a:schemeClr val="tx2"/>
                              </a:solidFill>
                              <a:latin typeface="Cambria Math" panose="02040503050406030204" pitchFamily="18" charset="0"/>
                            </a:rPr>
                            <m:t>𝑠</m:t>
                          </m:r>
                        </m:sub>
                      </m:sSub>
                      <m:r>
                        <a:rPr lang="fr-FR" sz="2000" b="0" i="1" smtClean="0">
                          <a:solidFill>
                            <a:schemeClr val="tx2"/>
                          </a:solidFill>
                          <a:latin typeface="Cambria Math" panose="02040503050406030204" pitchFamily="18" charset="0"/>
                        </a:rPr>
                        <m:t>=</m:t>
                      </m:r>
                      <m:nary>
                        <m:naryPr>
                          <m:chr m:val="∑"/>
                          <m:ctrlPr>
                            <a:rPr lang="fr-FR" sz="2000" b="0" i="1" smtClean="0">
                              <a:solidFill>
                                <a:schemeClr val="tx2"/>
                              </a:solidFill>
                              <a:latin typeface="Cambria Math" panose="02040503050406030204" pitchFamily="18" charset="0"/>
                            </a:rPr>
                          </m:ctrlPr>
                        </m:naryPr>
                        <m:sub>
                          <m:r>
                            <m:rPr>
                              <m:brk m:alnAt="23"/>
                            </m:rPr>
                            <a:rPr lang="fr-FR" sz="2000" b="0" i="1" smtClean="0">
                              <a:solidFill>
                                <a:schemeClr val="tx2"/>
                              </a:solidFill>
                              <a:latin typeface="Cambria Math" panose="02040503050406030204" pitchFamily="18" charset="0"/>
                            </a:rPr>
                            <m:t>𝑖</m:t>
                          </m:r>
                          <m:r>
                            <a:rPr lang="fr-FR" sz="2000" b="0" i="1" smtClean="0">
                              <a:solidFill>
                                <a:schemeClr val="tx2"/>
                              </a:solidFill>
                              <a:latin typeface="Cambria Math" panose="02040503050406030204" pitchFamily="18" charset="0"/>
                            </a:rPr>
                            <m:t>=1</m:t>
                          </m:r>
                        </m:sub>
                        <m:sup>
                          <m:r>
                            <a:rPr lang="fr-FR" sz="2000" b="0" i="1" smtClean="0">
                              <a:solidFill>
                                <a:schemeClr val="tx2"/>
                              </a:solidFill>
                              <a:latin typeface="Cambria Math" panose="02040503050406030204" pitchFamily="18" charset="0"/>
                            </a:rPr>
                            <m:t>𝑛</m:t>
                          </m:r>
                        </m:sup>
                        <m:e>
                          <m:r>
                            <a:rPr lang="fr-FR" sz="2000" b="1" i="1" smtClean="0">
                              <a:solidFill>
                                <a:schemeClr val="tx2"/>
                              </a:solidFill>
                              <a:latin typeface="Cambria Math" panose="02040503050406030204" pitchFamily="18" charset="0"/>
                            </a:rPr>
                            <m:t>𝒂</m:t>
                          </m:r>
                          <m:sSub>
                            <m:sSubPr>
                              <m:ctrlPr>
                                <a:rPr lang="fr-FR" sz="2000" b="0" i="1" smtClean="0">
                                  <a:solidFill>
                                    <a:schemeClr val="tx2"/>
                                  </a:solidFill>
                                  <a:latin typeface="Cambria Math" panose="02040503050406030204" pitchFamily="18" charset="0"/>
                                  <a:ea typeface="Cambria Math" panose="02040503050406030204" pitchFamily="18" charset="0"/>
                                </a:rPr>
                              </m:ctrlPr>
                            </m:sSubPr>
                            <m:e>
                              <m:r>
                                <a:rPr lang="fr-FR" sz="2000" b="0" i="1" smtClean="0">
                                  <a:solidFill>
                                    <a:schemeClr val="tx2"/>
                                  </a:solidFill>
                                  <a:latin typeface="Cambria Math" panose="02040503050406030204" pitchFamily="18" charset="0"/>
                                  <a:ea typeface="Cambria Math" panose="02040503050406030204" pitchFamily="18" charset="0"/>
                                </a:rPr>
                                <m:t>h</m:t>
                              </m:r>
                            </m:e>
                            <m:sub>
                              <m:r>
                                <a:rPr lang="fr-FR" sz="2000" b="0" i="1" smtClean="0">
                                  <a:solidFill>
                                    <a:schemeClr val="tx2"/>
                                  </a:solidFill>
                                  <a:latin typeface="Cambria Math" panose="02040503050406030204" pitchFamily="18" charset="0"/>
                                  <a:ea typeface="Cambria Math" panose="02040503050406030204" pitchFamily="18" charset="0"/>
                                </a:rPr>
                                <m:t>𝑖</m:t>
                              </m:r>
                            </m:sub>
                          </m:sSub>
                        </m:e>
                      </m:nary>
                      <m:r>
                        <a:rPr lang="fr-FR" sz="2000" b="0" i="1" smtClean="0">
                          <a:solidFill>
                            <a:schemeClr val="tx2"/>
                          </a:solidFill>
                          <a:latin typeface="Cambria Math" panose="02040503050406030204" pitchFamily="18" charset="0"/>
                        </a:rPr>
                        <m:t> </m:t>
                      </m:r>
                    </m:oMath>
                  </m:oMathPara>
                </a14:m>
                <a:endParaRPr lang="fr-FR" sz="2000" dirty="0">
                  <a:solidFill>
                    <a:schemeClr val="tx2"/>
                  </a:solidFill>
                </a:endParaRPr>
              </a:p>
            </p:txBody>
          </p:sp>
        </mc:Choice>
        <mc:Fallback xmlns="">
          <p:sp>
            <p:nvSpPr>
              <p:cNvPr id="12" name="ZoneTexte 11">
                <a:extLst>
                  <a:ext uri="{FF2B5EF4-FFF2-40B4-BE49-F238E27FC236}">
                    <a16:creationId xmlns:a16="http://schemas.microsoft.com/office/drawing/2014/main" id="{85A29926-800B-7A42-81A1-58ACEDF6C854}"/>
                  </a:ext>
                </a:extLst>
              </p:cNvPr>
              <p:cNvSpPr txBox="1">
                <a:spLocks noRot="1" noChangeAspect="1" noMove="1" noResize="1" noEditPoints="1" noAdjustHandles="1" noChangeArrowheads="1" noChangeShapeType="1" noTextEdit="1"/>
              </p:cNvSpPr>
              <p:nvPr/>
            </p:nvSpPr>
            <p:spPr>
              <a:xfrm>
                <a:off x="6836470" y="5240190"/>
                <a:ext cx="1430841" cy="840295"/>
              </a:xfrm>
              <a:prstGeom prst="rect">
                <a:avLst/>
              </a:prstGeom>
              <a:blipFill>
                <a:blip r:embed="rId6"/>
                <a:stretch>
                  <a:fillRect l="-26549" t="-119403" r="-8850" b="-180597"/>
                </a:stretch>
              </a:blipFill>
            </p:spPr>
            <p:txBody>
              <a:bodyPr/>
              <a:lstStyle/>
              <a:p>
                <a:r>
                  <a:rPr lang="en-US">
                    <a:noFill/>
                  </a:rPr>
                  <a:t> </a:t>
                </a:r>
              </a:p>
            </p:txBody>
          </p:sp>
        </mc:Fallback>
      </mc:AlternateContent>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7"/>
          <a:stretch>
            <a:fillRect/>
          </a:stretch>
        </p:blipFill>
        <p:spPr>
          <a:xfrm>
            <a:off x="539827" y="1496826"/>
            <a:ext cx="5473515" cy="4901121"/>
          </a:xfrm>
        </p:spPr>
      </p:pic>
    </p:spTree>
    <p:extLst>
      <p:ext uri="{BB962C8B-B14F-4D97-AF65-F5344CB8AC3E}">
        <p14:creationId xmlns:p14="http://schemas.microsoft.com/office/powerpoint/2010/main" val="49326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22</a:t>
            </a:fld>
            <a:endParaRPr lang="fr-FR"/>
          </a:p>
        </p:txBody>
      </p:sp>
      <p:pic>
        <p:nvPicPr>
          <p:cNvPr id="27" name="Espace réservé du contenu 26">
            <a:extLst>
              <a:ext uri="{FF2B5EF4-FFF2-40B4-BE49-F238E27FC236}">
                <a16:creationId xmlns:a16="http://schemas.microsoft.com/office/drawing/2014/main" id="{423257BB-B819-4348-9B93-A36FE3C447C2}"/>
              </a:ext>
            </a:extLst>
          </p:cNvPr>
          <p:cNvPicPr>
            <a:picLocks noGrp="1" noChangeAspect="1"/>
          </p:cNvPicPr>
          <p:nvPr>
            <p:ph idx="1"/>
          </p:nvPr>
        </p:nvPicPr>
        <p:blipFill>
          <a:blip r:embed="rId3"/>
          <a:stretch>
            <a:fillRect/>
          </a:stretch>
        </p:blipFill>
        <p:spPr>
          <a:xfrm>
            <a:off x="1269231" y="1625820"/>
            <a:ext cx="6605538" cy="3977037"/>
          </a:xfrm>
        </p:spPr>
      </p:pic>
      <p:sp>
        <p:nvSpPr>
          <p:cNvPr id="28" name="ZoneTexte 27">
            <a:extLst>
              <a:ext uri="{FF2B5EF4-FFF2-40B4-BE49-F238E27FC236}">
                <a16:creationId xmlns:a16="http://schemas.microsoft.com/office/drawing/2014/main" id="{D2BBE21D-D576-D64D-BD7B-0FCBF4394B88}"/>
              </a:ext>
            </a:extLst>
          </p:cNvPr>
          <p:cNvSpPr txBox="1"/>
          <p:nvPr/>
        </p:nvSpPr>
        <p:spPr>
          <a:xfrm>
            <a:off x="405571" y="1122285"/>
            <a:ext cx="8198602" cy="400110"/>
          </a:xfrm>
          <a:prstGeom prst="rect">
            <a:avLst/>
          </a:prstGeom>
          <a:noFill/>
        </p:spPr>
        <p:txBody>
          <a:bodyPr wrap="square" rtlCol="0">
            <a:spAutoFit/>
          </a:bodyPr>
          <a:lstStyle/>
          <a:p>
            <a:pPr algn="ctr"/>
            <a:r>
              <a:rPr lang="en-US" sz="2000" dirty="0">
                <a:solidFill>
                  <a:schemeClr val="tx2"/>
                </a:solidFill>
              </a:rPr>
              <a:t>Hierarchical Information </a:t>
            </a:r>
            <a:r>
              <a:rPr lang="en-US" sz="2000" dirty="0">
                <a:solidFill>
                  <a:schemeClr val="tx2"/>
                </a:solidFill>
                <a:sym typeface="Wingdings" pitchFamily="2" charset="2"/>
              </a:rPr>
              <a:t> Multi-Level Personalization </a:t>
            </a:r>
            <a:endParaRPr lang="en-US" sz="2000" dirty="0">
              <a:solidFill>
                <a:schemeClr val="tx2"/>
              </a:solidFill>
            </a:endParaRPr>
          </a:p>
        </p:txBody>
      </p:sp>
      <p:sp>
        <p:nvSpPr>
          <p:cNvPr id="29" name="ZoneTexte 28">
            <a:extLst>
              <a:ext uri="{FF2B5EF4-FFF2-40B4-BE49-F238E27FC236}">
                <a16:creationId xmlns:a16="http://schemas.microsoft.com/office/drawing/2014/main" id="{0116F2ED-6275-EC4A-B501-5EC41608E00F}"/>
              </a:ext>
            </a:extLst>
          </p:cNvPr>
          <p:cNvSpPr txBox="1"/>
          <p:nvPr/>
        </p:nvSpPr>
        <p:spPr>
          <a:xfrm>
            <a:off x="1079876" y="6000650"/>
            <a:ext cx="6984247" cy="400110"/>
          </a:xfrm>
          <a:prstGeom prst="rect">
            <a:avLst/>
          </a:prstGeom>
          <a:noFill/>
        </p:spPr>
        <p:txBody>
          <a:bodyPr wrap="square" rtlCol="0">
            <a:spAutoFit/>
          </a:bodyPr>
          <a:lstStyle/>
          <a:p>
            <a:pPr algn="ctr"/>
            <a:r>
              <a:rPr lang="en-US" sz="2000" dirty="0">
                <a:solidFill>
                  <a:schemeClr val="tx2"/>
                </a:solidFill>
              </a:rPr>
              <a:t>Attention: Regularization, Personalized Aggregation, Explanation</a:t>
            </a:r>
          </a:p>
        </p:txBody>
      </p:sp>
    </p:spTree>
    <p:extLst>
      <p:ext uri="{BB962C8B-B14F-4D97-AF65-F5344CB8AC3E}">
        <p14:creationId xmlns:p14="http://schemas.microsoft.com/office/powerpoint/2010/main" val="1081772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 – sentiment analysis</a:t>
            </a:r>
          </a:p>
        </p:txBody>
      </p:sp>
      <p:pic>
        <p:nvPicPr>
          <p:cNvPr id="7" name="Espace réservé du contenu 6" descr="Une image contenant table&#10;&#10;Description générée automatiquement">
            <a:extLst>
              <a:ext uri="{FF2B5EF4-FFF2-40B4-BE49-F238E27FC236}">
                <a16:creationId xmlns:a16="http://schemas.microsoft.com/office/drawing/2014/main" id="{6C670CCA-5750-6940-AA90-F4082288A6D1}"/>
              </a:ext>
            </a:extLst>
          </p:cNvPr>
          <p:cNvPicPr>
            <a:picLocks noGrp="1" noChangeAspect="1"/>
          </p:cNvPicPr>
          <p:nvPr>
            <p:ph idx="1"/>
          </p:nvPr>
        </p:nvPicPr>
        <p:blipFill>
          <a:blip r:embed="rId3"/>
          <a:stretch>
            <a:fillRect/>
          </a:stretch>
        </p:blipFill>
        <p:spPr>
          <a:xfrm>
            <a:off x="1418966" y="1439174"/>
            <a:ext cx="6155024" cy="2265125"/>
          </a:xfrm>
        </p:spPr>
      </p:pic>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pPr algn="ctr"/>
            <a:fld id="{30CCB0C1-2DF4-8B4C-AC0E-201D3DFFEAFD}" type="slidenum">
              <a:rPr lang="en-US" smtClean="0"/>
              <a:pPr algn="ctr"/>
              <a:t>23</a:t>
            </a:fld>
            <a:endParaRPr lang="en-US"/>
          </a:p>
        </p:txBody>
      </p:sp>
      <p:sp>
        <p:nvSpPr>
          <p:cNvPr id="11" name="Rectangle 10">
            <a:extLst>
              <a:ext uri="{FF2B5EF4-FFF2-40B4-BE49-F238E27FC236}">
                <a16:creationId xmlns:a16="http://schemas.microsoft.com/office/drawing/2014/main" id="{6D5EFE02-931E-954D-A08F-BB1520BA4778}"/>
              </a:ext>
            </a:extLst>
          </p:cNvPr>
          <p:cNvSpPr/>
          <p:nvPr/>
        </p:nvSpPr>
        <p:spPr>
          <a:xfrm>
            <a:off x="2238375" y="3739455"/>
            <a:ext cx="4667250" cy="369332"/>
          </a:xfrm>
          <a:prstGeom prst="rect">
            <a:avLst/>
          </a:prstGeom>
        </p:spPr>
        <p:txBody>
          <a:bodyPr wrap="square">
            <a:spAutoFit/>
          </a:bodyPr>
          <a:lstStyle/>
          <a:p>
            <a:pPr algn="ctr"/>
            <a:r>
              <a:rPr lang="en-US" i="1" dirty="0">
                <a:latin typeface="URWPalladioL"/>
              </a:rPr>
              <a:t>Accuracy metric on the sentiment analysis task.</a:t>
            </a:r>
            <a:endParaRPr lang="en-US" i="1" dirty="0"/>
          </a:p>
        </p:txBody>
      </p:sp>
      <p:sp>
        <p:nvSpPr>
          <p:cNvPr id="8" name="Rectangle 7">
            <a:extLst>
              <a:ext uri="{FF2B5EF4-FFF2-40B4-BE49-F238E27FC236}">
                <a16:creationId xmlns:a16="http://schemas.microsoft.com/office/drawing/2014/main" id="{FB458D19-3883-0D46-B938-75FBC23B5881}"/>
              </a:ext>
            </a:extLst>
          </p:cNvPr>
          <p:cNvSpPr/>
          <p:nvPr/>
        </p:nvSpPr>
        <p:spPr>
          <a:xfrm>
            <a:off x="1247773" y="4248806"/>
            <a:ext cx="6497409" cy="1852815"/>
          </a:xfrm>
          <a:prstGeom prst="rect">
            <a:avLst/>
          </a:prstGeom>
        </p:spPr>
        <p:txBody>
          <a:bodyPr wrap="square">
            <a:spAutoFit/>
          </a:bodyPr>
          <a:lstStyle/>
          <a:p>
            <a:pPr marL="342900" indent="-342900">
              <a:lnSpc>
                <a:spcPct val="200000"/>
              </a:lnSpc>
              <a:buFont typeface="Police système Courant"/>
              <a:buChar char="→"/>
            </a:pPr>
            <a:r>
              <a:rPr lang="en-US" sz="2000" b="1" dirty="0">
                <a:solidFill>
                  <a:schemeClr val="tx2"/>
                </a:solidFill>
                <a:latin typeface="URWPalladioL"/>
              </a:rPr>
              <a:t>Hierarchical</a:t>
            </a:r>
            <a:r>
              <a:rPr lang="en-US" sz="2000" dirty="0">
                <a:solidFill>
                  <a:schemeClr val="tx2"/>
                </a:solidFill>
                <a:latin typeface="URWPalladioL"/>
              </a:rPr>
              <a:t> </a:t>
            </a:r>
            <a:r>
              <a:rPr lang="en-US" sz="2000" b="1" dirty="0">
                <a:solidFill>
                  <a:schemeClr val="tx2"/>
                </a:solidFill>
                <a:latin typeface="URWPalladioL"/>
              </a:rPr>
              <a:t>Attentive </a:t>
            </a:r>
            <a:r>
              <a:rPr lang="en-US" sz="2000" dirty="0">
                <a:solidFill>
                  <a:schemeClr val="tx2"/>
                </a:solidFill>
                <a:latin typeface="URWPalladioL"/>
              </a:rPr>
              <a:t>models show better performances</a:t>
            </a:r>
          </a:p>
          <a:p>
            <a:pPr marL="342900" indent="-342900">
              <a:lnSpc>
                <a:spcPct val="200000"/>
              </a:lnSpc>
              <a:buFont typeface="Police système Courant"/>
              <a:buChar char="→"/>
            </a:pPr>
            <a:r>
              <a:rPr lang="en-US" sz="2000" dirty="0">
                <a:solidFill>
                  <a:schemeClr val="tx2"/>
                </a:solidFill>
                <a:latin typeface="URWPalladioL"/>
              </a:rPr>
              <a:t>Modeling the user/product </a:t>
            </a:r>
            <a:r>
              <a:rPr lang="en-US" sz="2000" b="1" dirty="0">
                <a:solidFill>
                  <a:schemeClr val="tx2"/>
                </a:solidFill>
                <a:latin typeface="URWPalladioL"/>
              </a:rPr>
              <a:t>bias</a:t>
            </a:r>
            <a:r>
              <a:rPr lang="en-US" sz="2000" dirty="0">
                <a:solidFill>
                  <a:schemeClr val="tx2"/>
                </a:solidFill>
                <a:latin typeface="URWPalladioL"/>
              </a:rPr>
              <a:t> improves performances</a:t>
            </a:r>
          </a:p>
          <a:p>
            <a:pPr marL="342900" indent="-342900">
              <a:lnSpc>
                <a:spcPct val="200000"/>
              </a:lnSpc>
              <a:buFont typeface="Police système Courant"/>
              <a:buChar char="→"/>
            </a:pPr>
            <a:r>
              <a:rPr lang="en-US" sz="2000" dirty="0">
                <a:solidFill>
                  <a:schemeClr val="tx2"/>
                </a:solidFill>
                <a:latin typeface="URWPalladioL"/>
              </a:rPr>
              <a:t>Our approach is </a:t>
            </a:r>
            <a:r>
              <a:rPr lang="en-US" sz="2000" b="1" dirty="0">
                <a:solidFill>
                  <a:schemeClr val="tx2"/>
                </a:solidFill>
                <a:latin typeface="URWPalladioL"/>
              </a:rPr>
              <a:t>competitive</a:t>
            </a:r>
            <a:r>
              <a:rPr lang="en-US" sz="2000" dirty="0">
                <a:solidFill>
                  <a:schemeClr val="tx2"/>
                </a:solidFill>
                <a:latin typeface="URWPalladioL"/>
              </a:rPr>
              <a:t> with the then SOTA models </a:t>
            </a:r>
            <a:endParaRPr lang="en-US" sz="2000" dirty="0">
              <a:solidFill>
                <a:schemeClr val="tx2"/>
              </a:solidFill>
            </a:endParaRPr>
          </a:p>
        </p:txBody>
      </p:sp>
      <p:sp>
        <p:nvSpPr>
          <p:cNvPr id="9" name="ZoneTexte 8">
            <a:extLst>
              <a:ext uri="{FF2B5EF4-FFF2-40B4-BE49-F238E27FC236}">
                <a16:creationId xmlns:a16="http://schemas.microsoft.com/office/drawing/2014/main" id="{0B0F482A-F323-CB48-9E31-719D96956CD5}"/>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P. Bojanowski et al. 2016,[2] Z. Yang et al., 2016, [3]H. Chen et al. 2016</a:t>
            </a:r>
          </a:p>
        </p:txBody>
      </p:sp>
      <p:sp>
        <p:nvSpPr>
          <p:cNvPr id="5" name="ZoneTexte 4">
            <a:extLst>
              <a:ext uri="{FF2B5EF4-FFF2-40B4-BE49-F238E27FC236}">
                <a16:creationId xmlns:a16="http://schemas.microsoft.com/office/drawing/2014/main" id="{08B06BCC-5C9A-4E48-87C1-A37BF142E5E5}"/>
              </a:ext>
            </a:extLst>
          </p:cNvPr>
          <p:cNvSpPr txBox="1"/>
          <p:nvPr/>
        </p:nvSpPr>
        <p:spPr>
          <a:xfrm>
            <a:off x="3631211" y="1062942"/>
            <a:ext cx="551543" cy="369332"/>
          </a:xfrm>
          <a:prstGeom prst="rect">
            <a:avLst/>
          </a:prstGeom>
          <a:noFill/>
        </p:spPr>
        <p:txBody>
          <a:bodyPr wrap="square" rtlCol="0">
            <a:spAutoFit/>
          </a:bodyPr>
          <a:lstStyle/>
          <a:p>
            <a:r>
              <a:rPr lang="en-US" dirty="0">
                <a:solidFill>
                  <a:schemeClr val="tx1">
                    <a:lumMod val="75000"/>
                    <a:lumOff val="25000"/>
                  </a:schemeClr>
                </a:solidFill>
              </a:rPr>
              <a:t>[1]</a:t>
            </a:r>
          </a:p>
        </p:txBody>
      </p:sp>
      <p:sp>
        <p:nvSpPr>
          <p:cNvPr id="10" name="ZoneTexte 9">
            <a:extLst>
              <a:ext uri="{FF2B5EF4-FFF2-40B4-BE49-F238E27FC236}">
                <a16:creationId xmlns:a16="http://schemas.microsoft.com/office/drawing/2014/main" id="{4A5CE83A-5E2B-774E-8683-2D157C5A54B7}"/>
              </a:ext>
            </a:extLst>
          </p:cNvPr>
          <p:cNvSpPr txBox="1"/>
          <p:nvPr/>
        </p:nvSpPr>
        <p:spPr>
          <a:xfrm>
            <a:off x="4685476" y="1057270"/>
            <a:ext cx="551543" cy="369332"/>
          </a:xfrm>
          <a:prstGeom prst="rect">
            <a:avLst/>
          </a:prstGeom>
          <a:noFill/>
        </p:spPr>
        <p:txBody>
          <a:bodyPr wrap="square" rtlCol="0">
            <a:spAutoFit/>
          </a:bodyPr>
          <a:lstStyle/>
          <a:p>
            <a:r>
              <a:rPr lang="en-US" dirty="0">
                <a:solidFill>
                  <a:schemeClr val="tx1">
                    <a:lumMod val="75000"/>
                    <a:lumOff val="25000"/>
                  </a:schemeClr>
                </a:solidFill>
              </a:rPr>
              <a:t>[2]</a:t>
            </a:r>
          </a:p>
        </p:txBody>
      </p:sp>
      <p:sp>
        <p:nvSpPr>
          <p:cNvPr id="13" name="ZoneTexte 12">
            <a:extLst>
              <a:ext uri="{FF2B5EF4-FFF2-40B4-BE49-F238E27FC236}">
                <a16:creationId xmlns:a16="http://schemas.microsoft.com/office/drawing/2014/main" id="{69E811D2-E14D-6743-95FD-A765A9D6FF36}"/>
              </a:ext>
            </a:extLst>
          </p:cNvPr>
          <p:cNvSpPr txBox="1"/>
          <p:nvPr/>
        </p:nvSpPr>
        <p:spPr>
          <a:xfrm>
            <a:off x="5739741" y="1062942"/>
            <a:ext cx="551543" cy="369332"/>
          </a:xfrm>
          <a:prstGeom prst="rect">
            <a:avLst/>
          </a:prstGeom>
          <a:noFill/>
        </p:spPr>
        <p:txBody>
          <a:bodyPr wrap="square" rtlCol="0">
            <a:spAutoFit/>
          </a:bodyPr>
          <a:lstStyle/>
          <a:p>
            <a:r>
              <a:rPr lang="en-US" dirty="0">
                <a:solidFill>
                  <a:schemeClr val="tx1">
                    <a:lumMod val="75000"/>
                    <a:lumOff val="25000"/>
                  </a:schemeClr>
                </a:solidFill>
              </a:rPr>
              <a:t>[3]</a:t>
            </a:r>
          </a:p>
        </p:txBody>
      </p:sp>
    </p:spTree>
    <p:extLst>
      <p:ext uri="{BB962C8B-B14F-4D97-AF65-F5344CB8AC3E}">
        <p14:creationId xmlns:p14="http://schemas.microsoft.com/office/powerpoint/2010/main" val="2336720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a:t>
            </a:r>
          </a:p>
        </p:txBody>
      </p:sp>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fld id="{30CCB0C1-2DF4-8B4C-AC0E-201D3DFFEAFD}" type="slidenum">
              <a:rPr lang="en-US" smtClean="0"/>
              <a:pPr/>
              <a:t>24</a:t>
            </a:fld>
            <a:endParaRPr lang="en-US"/>
          </a:p>
        </p:txBody>
      </p:sp>
      <p:sp>
        <p:nvSpPr>
          <p:cNvPr id="8" name="Rectangle 7">
            <a:extLst>
              <a:ext uri="{FF2B5EF4-FFF2-40B4-BE49-F238E27FC236}">
                <a16:creationId xmlns:a16="http://schemas.microsoft.com/office/drawing/2014/main" id="{83CB867D-F69D-FE47-BCAA-DD62EEE9861F}"/>
              </a:ext>
            </a:extLst>
          </p:cNvPr>
          <p:cNvSpPr/>
          <p:nvPr/>
        </p:nvSpPr>
        <p:spPr>
          <a:xfrm>
            <a:off x="3337034" y="3536106"/>
            <a:ext cx="2620974" cy="369332"/>
          </a:xfrm>
          <a:prstGeom prst="rect">
            <a:avLst/>
          </a:prstGeom>
        </p:spPr>
        <p:txBody>
          <a:bodyPr wrap="none">
            <a:spAutoFit/>
          </a:bodyPr>
          <a:lstStyle/>
          <a:p>
            <a:r>
              <a:rPr lang="en-US" i="1"/>
              <a:t>RMSE in rating prediction.</a:t>
            </a:r>
          </a:p>
        </p:txBody>
      </p:sp>
      <p:sp>
        <p:nvSpPr>
          <p:cNvPr id="7" name="Rectangle 6">
            <a:extLst>
              <a:ext uri="{FF2B5EF4-FFF2-40B4-BE49-F238E27FC236}">
                <a16:creationId xmlns:a16="http://schemas.microsoft.com/office/drawing/2014/main" id="{6C98B16D-0D63-F549-86C6-997F520DC7CB}"/>
              </a:ext>
            </a:extLst>
          </p:cNvPr>
          <p:cNvSpPr/>
          <p:nvPr/>
        </p:nvSpPr>
        <p:spPr>
          <a:xfrm>
            <a:off x="1247775" y="4417017"/>
            <a:ext cx="6497409" cy="1237262"/>
          </a:xfrm>
          <a:prstGeom prst="rect">
            <a:avLst/>
          </a:prstGeom>
        </p:spPr>
        <p:txBody>
          <a:bodyPr wrap="square">
            <a:spAutoFit/>
          </a:bodyPr>
          <a:lstStyle/>
          <a:p>
            <a:pPr marL="342900" indent="-342900">
              <a:lnSpc>
                <a:spcPct val="200000"/>
              </a:lnSpc>
              <a:buFont typeface="Police système Courant"/>
              <a:buChar char="→"/>
            </a:pPr>
            <a:r>
              <a:rPr lang="en-US" sz="2000" dirty="0">
                <a:solidFill>
                  <a:schemeClr val="tx2"/>
                </a:solidFill>
                <a:latin typeface="URWPalladioL"/>
              </a:rPr>
              <a:t>Combining the user/product </a:t>
            </a:r>
            <a:r>
              <a:rPr lang="en-US" sz="2000" b="1" dirty="0">
                <a:solidFill>
                  <a:schemeClr val="tx2"/>
                </a:solidFill>
                <a:latin typeface="URWPalladioL"/>
              </a:rPr>
              <a:t>bias</a:t>
            </a:r>
            <a:r>
              <a:rPr lang="en-US" sz="2000" dirty="0">
                <a:solidFill>
                  <a:schemeClr val="tx2"/>
                </a:solidFill>
                <a:latin typeface="URWPalladioL"/>
              </a:rPr>
              <a:t> to the </a:t>
            </a:r>
            <a:r>
              <a:rPr lang="en-US" sz="2000" b="1" dirty="0">
                <a:solidFill>
                  <a:schemeClr val="tx2"/>
                </a:solidFill>
                <a:latin typeface="URWPalladioL"/>
              </a:rPr>
              <a:t>reviews</a:t>
            </a:r>
            <a:r>
              <a:rPr lang="en-US" sz="2000" dirty="0">
                <a:solidFill>
                  <a:schemeClr val="tx2"/>
                </a:solidFill>
                <a:latin typeface="URWPalladioL"/>
              </a:rPr>
              <a:t> as well as the </a:t>
            </a:r>
            <a:r>
              <a:rPr lang="en-US" sz="2000" b="1" dirty="0">
                <a:solidFill>
                  <a:schemeClr val="tx2"/>
                </a:solidFill>
                <a:latin typeface="URWPalladioL"/>
              </a:rPr>
              <a:t>rating</a:t>
            </a:r>
            <a:r>
              <a:rPr lang="en-US" sz="2000" dirty="0">
                <a:solidFill>
                  <a:schemeClr val="tx2"/>
                </a:solidFill>
                <a:latin typeface="URWPalladioL"/>
              </a:rPr>
              <a:t> prediction yields the best performances.</a:t>
            </a:r>
          </a:p>
        </p:txBody>
      </p:sp>
      <p:sp>
        <p:nvSpPr>
          <p:cNvPr id="10" name="ZoneTexte 9">
            <a:extLst>
              <a:ext uri="{FF2B5EF4-FFF2-40B4-BE49-F238E27FC236}">
                <a16:creationId xmlns:a16="http://schemas.microsoft.com/office/drawing/2014/main" id="{FCC6311F-E49A-8148-9A52-7FD14B7E087E}"/>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[1]R. Catherine et al. 2017</a:t>
            </a:r>
          </a:p>
        </p:txBody>
      </p:sp>
      <p:pic>
        <p:nvPicPr>
          <p:cNvPr id="6" name="Image 5" descr="Une image contenant table&#10;&#10;Description générée automatiquement">
            <a:extLst>
              <a:ext uri="{FF2B5EF4-FFF2-40B4-BE49-F238E27FC236}">
                <a16:creationId xmlns:a16="http://schemas.microsoft.com/office/drawing/2014/main" id="{E98107EC-36E5-A94D-BB14-C15BB42EEA84}"/>
              </a:ext>
            </a:extLst>
          </p:cNvPr>
          <p:cNvPicPr>
            <a:picLocks noChangeAspect="1"/>
          </p:cNvPicPr>
          <p:nvPr/>
        </p:nvPicPr>
        <p:blipFill>
          <a:blip r:embed="rId3"/>
          <a:stretch>
            <a:fillRect/>
          </a:stretch>
        </p:blipFill>
        <p:spPr>
          <a:xfrm>
            <a:off x="460164" y="1313289"/>
            <a:ext cx="8374713" cy="2169094"/>
          </a:xfrm>
          <a:prstGeom prst="rect">
            <a:avLst/>
          </a:prstGeom>
        </p:spPr>
      </p:pic>
      <p:sp>
        <p:nvSpPr>
          <p:cNvPr id="11" name="ZoneTexte 10">
            <a:extLst>
              <a:ext uri="{FF2B5EF4-FFF2-40B4-BE49-F238E27FC236}">
                <a16:creationId xmlns:a16="http://schemas.microsoft.com/office/drawing/2014/main" id="{865CB53C-00AF-E241-91D7-EADBFD0DAAE1}"/>
              </a:ext>
            </a:extLst>
          </p:cNvPr>
          <p:cNvSpPr txBox="1"/>
          <p:nvPr/>
        </p:nvSpPr>
        <p:spPr>
          <a:xfrm>
            <a:off x="7161124" y="956976"/>
            <a:ext cx="551543"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807791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dirty="0"/>
              <a:t>Attention Visualization, Word Level</a:t>
            </a:r>
          </a:p>
        </p:txBody>
      </p:sp>
      <p:pic>
        <p:nvPicPr>
          <p:cNvPr id="6" name="Espace réservé du contenu 5" descr="Une image contenant texte&#10;&#10;Description générée automatiquement">
            <a:extLst>
              <a:ext uri="{FF2B5EF4-FFF2-40B4-BE49-F238E27FC236}">
                <a16:creationId xmlns:a16="http://schemas.microsoft.com/office/drawing/2014/main" id="{516A354D-824A-524B-883D-F704C2186C51}"/>
              </a:ext>
            </a:extLst>
          </p:cNvPr>
          <p:cNvPicPr>
            <a:picLocks noGrp="1" noChangeAspect="1"/>
          </p:cNvPicPr>
          <p:nvPr>
            <p:ph idx="1"/>
          </p:nvPr>
        </p:nvPicPr>
        <p:blipFill>
          <a:blip r:embed="rId3"/>
          <a:stretch>
            <a:fillRect/>
          </a:stretch>
        </p:blipFill>
        <p:spPr>
          <a:xfrm>
            <a:off x="673198" y="1635921"/>
            <a:ext cx="3898802" cy="3158883"/>
          </a:xfrm>
        </p:spPr>
      </p:pic>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25</a:t>
            </a:fld>
            <a:endParaRPr lang="en-US"/>
          </a:p>
        </p:txBody>
      </p:sp>
      <p:pic>
        <p:nvPicPr>
          <p:cNvPr id="8" name="Image 7" descr="Une image contenant texte&#10;&#10;Description générée automatiquement">
            <a:extLst>
              <a:ext uri="{FF2B5EF4-FFF2-40B4-BE49-F238E27FC236}">
                <a16:creationId xmlns:a16="http://schemas.microsoft.com/office/drawing/2014/main" id="{A5EF234B-1BD1-8648-940D-8A65327B9212}"/>
              </a:ext>
            </a:extLst>
          </p:cNvPr>
          <p:cNvPicPr>
            <a:picLocks noChangeAspect="1"/>
          </p:cNvPicPr>
          <p:nvPr/>
        </p:nvPicPr>
        <p:blipFill>
          <a:blip r:embed="rId4"/>
          <a:stretch>
            <a:fillRect/>
          </a:stretch>
        </p:blipFill>
        <p:spPr>
          <a:xfrm>
            <a:off x="4608564" y="1638402"/>
            <a:ext cx="3984350" cy="3218129"/>
          </a:xfrm>
          <a:prstGeom prst="rect">
            <a:avLst/>
          </a:prstGeom>
        </p:spPr>
      </p:pic>
      <p:sp>
        <p:nvSpPr>
          <p:cNvPr id="7" name="Rectangle 6">
            <a:extLst>
              <a:ext uri="{FF2B5EF4-FFF2-40B4-BE49-F238E27FC236}">
                <a16:creationId xmlns:a16="http://schemas.microsoft.com/office/drawing/2014/main" id="{375277C8-6A3A-D344-B133-C915C1EF8801}"/>
              </a:ext>
            </a:extLst>
          </p:cNvPr>
          <p:cNvSpPr/>
          <p:nvPr/>
        </p:nvSpPr>
        <p:spPr>
          <a:xfrm>
            <a:off x="846136" y="4687254"/>
            <a:ext cx="3479798" cy="338554"/>
          </a:xfrm>
          <a:prstGeom prst="rect">
            <a:avLst/>
          </a:prstGeom>
        </p:spPr>
        <p:txBody>
          <a:bodyPr wrap="square">
            <a:spAutoFit/>
          </a:bodyPr>
          <a:lstStyle/>
          <a:p>
            <a:pPr algn="ctr"/>
            <a:r>
              <a:rPr lang="en-US" sz="1600" i="1" dirty="0"/>
              <a:t>Generalist component of attention</a:t>
            </a:r>
            <a:endParaRPr lang="en-US" sz="1600" i="1" dirty="0">
              <a:solidFill>
                <a:srgbClr val="C00000"/>
              </a:solidFill>
            </a:endParaRPr>
          </a:p>
        </p:txBody>
      </p:sp>
      <p:sp>
        <p:nvSpPr>
          <p:cNvPr id="10" name="Rectangle 9">
            <a:extLst>
              <a:ext uri="{FF2B5EF4-FFF2-40B4-BE49-F238E27FC236}">
                <a16:creationId xmlns:a16="http://schemas.microsoft.com/office/drawing/2014/main" id="{12D83945-F9BB-BB41-B531-1BD4096E103C}"/>
              </a:ext>
            </a:extLst>
          </p:cNvPr>
          <p:cNvSpPr/>
          <p:nvPr/>
        </p:nvSpPr>
        <p:spPr>
          <a:xfrm>
            <a:off x="4818066" y="4687254"/>
            <a:ext cx="3479798" cy="338554"/>
          </a:xfrm>
          <a:prstGeom prst="rect">
            <a:avLst/>
          </a:prstGeom>
        </p:spPr>
        <p:txBody>
          <a:bodyPr wrap="square">
            <a:spAutoFit/>
          </a:bodyPr>
          <a:lstStyle/>
          <a:p>
            <a:pPr algn="ctr"/>
            <a:r>
              <a:rPr lang="en-US" sz="1600" i="1" dirty="0"/>
              <a:t>Personalized component of attention</a:t>
            </a:r>
            <a:endParaRPr lang="en-US" sz="1600" i="1" dirty="0">
              <a:solidFill>
                <a:srgbClr val="C00000"/>
              </a:solidFill>
            </a:endParaRPr>
          </a:p>
        </p:txBody>
      </p:sp>
      <p:sp>
        <p:nvSpPr>
          <p:cNvPr id="3" name="ZoneTexte 2">
            <a:extLst>
              <a:ext uri="{FF2B5EF4-FFF2-40B4-BE49-F238E27FC236}">
                <a16:creationId xmlns:a16="http://schemas.microsoft.com/office/drawing/2014/main" id="{EEDD3535-41D5-6E44-9A1D-5E574D4B097A}"/>
              </a:ext>
            </a:extLst>
          </p:cNvPr>
          <p:cNvSpPr txBox="1"/>
          <p:nvPr/>
        </p:nvSpPr>
        <p:spPr>
          <a:xfrm>
            <a:off x="2636566" y="5433677"/>
            <a:ext cx="3870868" cy="923330"/>
          </a:xfrm>
          <a:prstGeom prst="rect">
            <a:avLst/>
          </a:prstGeom>
          <a:noFill/>
        </p:spPr>
        <p:txBody>
          <a:bodyPr wrap="none" rtlCol="0">
            <a:spAutoFit/>
          </a:bodyPr>
          <a:lstStyle/>
          <a:p>
            <a:pPr algn="ctr"/>
            <a:r>
              <a:rPr lang="en-US" dirty="0">
                <a:solidFill>
                  <a:schemeClr val="tx2"/>
                </a:solidFill>
              </a:rPr>
              <a:t>Obtained by extracting (and counting)</a:t>
            </a:r>
          </a:p>
          <a:p>
            <a:pPr algn="ctr"/>
            <a:r>
              <a:rPr lang="en-US" dirty="0">
                <a:solidFill>
                  <a:schemeClr val="tx2"/>
                </a:solidFill>
              </a:rPr>
              <a:t>the argmax of each </a:t>
            </a:r>
            <a:r>
              <a:rPr lang="en-US" i="1" dirty="0">
                <a:solidFill>
                  <a:schemeClr val="tx2"/>
                </a:solidFill>
              </a:rPr>
              <a:t>(user, item, review) </a:t>
            </a:r>
          </a:p>
          <a:p>
            <a:pPr algn="ctr"/>
            <a:r>
              <a:rPr lang="en-US" dirty="0">
                <a:solidFill>
                  <a:schemeClr val="tx2"/>
                </a:solidFill>
              </a:rPr>
              <a:t>attention vector.</a:t>
            </a:r>
          </a:p>
        </p:txBody>
      </p:sp>
    </p:spTree>
    <p:extLst>
      <p:ext uri="{BB962C8B-B14F-4D97-AF65-F5344CB8AC3E}">
        <p14:creationId xmlns:p14="http://schemas.microsoft.com/office/powerpoint/2010/main" val="2635476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Attention Visualization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26</a:t>
            </a:fld>
            <a:endParaRPr lang="en-US"/>
          </a:p>
        </p:txBody>
      </p:sp>
      <p:pic>
        <p:nvPicPr>
          <p:cNvPr id="12" name="Espace réservé du contenu 11">
            <a:extLst>
              <a:ext uri="{FF2B5EF4-FFF2-40B4-BE49-F238E27FC236}">
                <a16:creationId xmlns:a16="http://schemas.microsoft.com/office/drawing/2014/main" id="{79500691-FB8A-8549-96DF-F25C1C859AE0}"/>
              </a:ext>
            </a:extLst>
          </p:cNvPr>
          <p:cNvPicPr>
            <a:picLocks noGrp="1" noChangeAspect="1"/>
          </p:cNvPicPr>
          <p:nvPr>
            <p:ph idx="1"/>
          </p:nvPr>
        </p:nvPicPr>
        <p:blipFill>
          <a:blip r:embed="rId3"/>
          <a:stretch>
            <a:fillRect/>
          </a:stretch>
        </p:blipFill>
        <p:spPr>
          <a:xfrm>
            <a:off x="114977" y="1286933"/>
            <a:ext cx="8914045" cy="3522134"/>
          </a:xfrm>
        </p:spPr>
      </p:pic>
      <p:sp>
        <p:nvSpPr>
          <p:cNvPr id="13" name="Rectangle 12">
            <a:extLst>
              <a:ext uri="{FF2B5EF4-FFF2-40B4-BE49-F238E27FC236}">
                <a16:creationId xmlns:a16="http://schemas.microsoft.com/office/drawing/2014/main" id="{D75D76C6-3E2B-C24F-BBE6-C3E76B0D066B}"/>
              </a:ext>
            </a:extLst>
          </p:cNvPr>
          <p:cNvSpPr/>
          <p:nvPr/>
        </p:nvSpPr>
        <p:spPr>
          <a:xfrm>
            <a:off x="1286933" y="4809067"/>
            <a:ext cx="6756400" cy="338554"/>
          </a:xfrm>
          <a:prstGeom prst="rect">
            <a:avLst/>
          </a:prstGeom>
        </p:spPr>
        <p:txBody>
          <a:bodyPr wrap="square">
            <a:spAutoFit/>
          </a:bodyPr>
          <a:lstStyle/>
          <a:p>
            <a:pPr algn="ctr"/>
            <a:r>
              <a:rPr lang="en-US" sz="1600" i="1" dirty="0"/>
              <a:t>Example of attention analysis for recommendation explanation</a:t>
            </a:r>
            <a:endParaRPr lang="en-US" sz="1600" i="1" dirty="0">
              <a:solidFill>
                <a:srgbClr val="C00000"/>
              </a:solidFill>
            </a:endParaRPr>
          </a:p>
        </p:txBody>
      </p:sp>
      <p:sp>
        <p:nvSpPr>
          <p:cNvPr id="14" name="ZoneTexte 13">
            <a:extLst>
              <a:ext uri="{FF2B5EF4-FFF2-40B4-BE49-F238E27FC236}">
                <a16:creationId xmlns:a16="http://schemas.microsoft.com/office/drawing/2014/main" id="{5EF8A7D2-37BF-384E-9CCD-97BE930742C2}"/>
              </a:ext>
            </a:extLst>
          </p:cNvPr>
          <p:cNvSpPr txBox="1"/>
          <p:nvPr/>
        </p:nvSpPr>
        <p:spPr>
          <a:xfrm>
            <a:off x="2140637" y="5617634"/>
            <a:ext cx="4862724" cy="400110"/>
          </a:xfrm>
          <a:prstGeom prst="rect">
            <a:avLst/>
          </a:prstGeom>
          <a:noFill/>
        </p:spPr>
        <p:txBody>
          <a:bodyPr wrap="square" rtlCol="0">
            <a:spAutoFit/>
          </a:bodyPr>
          <a:lstStyle/>
          <a:p>
            <a:pPr algn="ctr"/>
            <a:r>
              <a:rPr lang="en-US" sz="2000" dirty="0">
                <a:solidFill>
                  <a:schemeClr val="tx2"/>
                </a:solidFill>
                <a:sym typeface="Wingdings" pitchFamily="2" charset="2"/>
              </a:rPr>
              <a:t> Automated suggestion explanation</a:t>
            </a:r>
            <a:endParaRPr lang="en-US" sz="2000" dirty="0">
              <a:solidFill>
                <a:schemeClr val="tx2"/>
              </a:solidFill>
            </a:endParaRPr>
          </a:p>
        </p:txBody>
      </p:sp>
    </p:spTree>
    <p:extLst>
      <p:ext uri="{BB962C8B-B14F-4D97-AF65-F5344CB8AC3E}">
        <p14:creationId xmlns:p14="http://schemas.microsoft.com/office/powerpoint/2010/main" val="1600157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Conclusion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27</a:t>
            </a:fld>
            <a:endParaRPr lang="en-US"/>
          </a:p>
        </p:txBody>
      </p:sp>
      <p:sp>
        <p:nvSpPr>
          <p:cNvPr id="3" name="ZoneTexte 2">
            <a:extLst>
              <a:ext uri="{FF2B5EF4-FFF2-40B4-BE49-F238E27FC236}">
                <a16:creationId xmlns:a16="http://schemas.microsoft.com/office/drawing/2014/main" id="{49B6C2DC-C1BD-604A-A3C0-C9225C78E100}"/>
              </a:ext>
            </a:extLst>
          </p:cNvPr>
          <p:cNvSpPr txBox="1"/>
          <p:nvPr/>
        </p:nvSpPr>
        <p:spPr>
          <a:xfrm>
            <a:off x="891152" y="1957220"/>
            <a:ext cx="7361695" cy="2943563"/>
          </a:xfrm>
          <a:prstGeom prst="rect">
            <a:avLst/>
          </a:prstGeom>
          <a:noFill/>
        </p:spPr>
        <p:txBody>
          <a:bodyPr wrap="square" rtlCol="0" anchor="ctr">
            <a:spAutoFit/>
          </a:bodyPr>
          <a:lstStyle/>
          <a:p>
            <a:pPr marL="342900" indent="-342900">
              <a:lnSpc>
                <a:spcPct val="200000"/>
              </a:lnSpc>
              <a:buFont typeface="Police système Courant"/>
              <a:buChar char="→"/>
            </a:pPr>
            <a:r>
              <a:rPr lang="en-US" sz="2400" dirty="0">
                <a:solidFill>
                  <a:schemeClr val="tx2"/>
                </a:solidFill>
              </a:rPr>
              <a:t>Combining </a:t>
            </a:r>
            <a:r>
              <a:rPr lang="en-US" sz="2400" b="1" dirty="0">
                <a:solidFill>
                  <a:schemeClr val="tx2"/>
                </a:solidFill>
              </a:rPr>
              <a:t>text reviews </a:t>
            </a:r>
            <a:r>
              <a:rPr lang="en-US" sz="2400" dirty="0">
                <a:solidFill>
                  <a:schemeClr val="tx2"/>
                </a:solidFill>
              </a:rPr>
              <a:t>and</a:t>
            </a:r>
            <a:r>
              <a:rPr lang="en-US" sz="2400" b="1" dirty="0">
                <a:solidFill>
                  <a:schemeClr val="tx2"/>
                </a:solidFill>
              </a:rPr>
              <a:t> ratings </a:t>
            </a:r>
          </a:p>
          <a:p>
            <a:pPr marL="342900" indent="-342900">
              <a:lnSpc>
                <a:spcPct val="200000"/>
              </a:lnSpc>
              <a:buFont typeface="Police système Courant"/>
              <a:buChar char="→"/>
            </a:pPr>
            <a:r>
              <a:rPr lang="en-US" sz="2400" dirty="0">
                <a:solidFill>
                  <a:schemeClr val="tx2"/>
                </a:solidFill>
              </a:rPr>
              <a:t>Proposes </a:t>
            </a:r>
            <a:r>
              <a:rPr lang="en-US" sz="2400" b="1" dirty="0">
                <a:solidFill>
                  <a:schemeClr val="tx2"/>
                </a:solidFill>
              </a:rPr>
              <a:t>explanations</a:t>
            </a:r>
            <a:r>
              <a:rPr lang="en-US" sz="2400" dirty="0">
                <a:solidFill>
                  <a:schemeClr val="tx2"/>
                </a:solidFill>
              </a:rPr>
              <a:t> to the system’s suggestions </a:t>
            </a:r>
          </a:p>
          <a:p>
            <a:pPr marL="342900" indent="-342900">
              <a:lnSpc>
                <a:spcPct val="200000"/>
              </a:lnSpc>
              <a:buFont typeface="Police système Courant"/>
              <a:buChar char="→"/>
            </a:pPr>
            <a:r>
              <a:rPr lang="en-US" sz="2400" dirty="0">
                <a:solidFill>
                  <a:schemeClr val="tx2"/>
                </a:solidFill>
              </a:rPr>
              <a:t>Alleviate the </a:t>
            </a:r>
            <a:r>
              <a:rPr lang="en-US" sz="2400" b="1" dirty="0">
                <a:solidFill>
                  <a:schemeClr val="tx2"/>
                </a:solidFill>
              </a:rPr>
              <a:t>Cold Start Problem</a:t>
            </a:r>
          </a:p>
          <a:p>
            <a:pPr marL="342900" indent="-342900">
              <a:lnSpc>
                <a:spcPct val="200000"/>
              </a:lnSpc>
              <a:buFont typeface="Police système Courant"/>
              <a:buChar char="→"/>
            </a:pPr>
            <a:r>
              <a:rPr lang="en-US" sz="2400" dirty="0">
                <a:solidFill>
                  <a:schemeClr val="tx2"/>
                </a:solidFill>
              </a:rPr>
              <a:t>Personalized </a:t>
            </a:r>
            <a:r>
              <a:rPr lang="en-US" sz="2400" b="1" dirty="0">
                <a:solidFill>
                  <a:schemeClr val="tx2"/>
                </a:solidFill>
              </a:rPr>
              <a:t>review reading </a:t>
            </a:r>
            <a:r>
              <a:rPr lang="en-US" sz="2400" dirty="0">
                <a:solidFill>
                  <a:schemeClr val="tx2"/>
                </a:solidFill>
              </a:rPr>
              <a:t>model</a:t>
            </a:r>
          </a:p>
        </p:txBody>
      </p:sp>
    </p:spTree>
    <p:extLst>
      <p:ext uri="{BB962C8B-B14F-4D97-AF65-F5344CB8AC3E}">
        <p14:creationId xmlns:p14="http://schemas.microsoft.com/office/powerpoint/2010/main" val="543169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AN NLP APPROACH TO PROFESSIONAL PROFILE LEARNING AND EVALUATION</a:t>
            </a:r>
            <a:endParaRPr lang="en-US" sz="3200" dirty="0">
              <a:latin typeface="+mn-lt"/>
            </a:endParaRPr>
          </a:p>
        </p:txBody>
      </p:sp>
      <p:sp>
        <p:nvSpPr>
          <p:cNvPr id="31" name="TextBox 30">
            <a:extLst>
              <a:ext uri="{FF2B5EF4-FFF2-40B4-BE49-F238E27FC236}">
                <a16:creationId xmlns:a16="http://schemas.microsoft.com/office/drawing/2014/main" id="{2C71AEE3-0066-6D46-8A45-DADE5A49B4EC}"/>
              </a:ext>
            </a:extLst>
          </p:cNvPr>
          <p:cNvSpPr txBox="1"/>
          <p:nvPr/>
        </p:nvSpPr>
        <p:spPr>
          <a:xfrm>
            <a:off x="261941" y="2589789"/>
            <a:ext cx="8596375" cy="830997"/>
          </a:xfrm>
          <a:prstGeom prst="rect">
            <a:avLst/>
          </a:prstGeom>
          <a:noFill/>
        </p:spPr>
        <p:txBody>
          <a:bodyPr wrap="square" rtlCol="0">
            <a:spAutoFit/>
          </a:bodyPr>
          <a:lstStyle/>
          <a:p>
            <a:pPr algn="ctr"/>
            <a:r>
              <a:rPr lang="en-US" sz="1600" i="1" dirty="0">
                <a:solidFill>
                  <a:schemeClr val="bg1">
                    <a:alpha val="80000"/>
                  </a:schemeClr>
                </a:solidFill>
              </a:rPr>
              <a:t>Resume: A Robust Framework for Professional Profile Learning &amp; Evaluation</a:t>
            </a:r>
          </a:p>
          <a:p>
            <a:pPr algn="ctr"/>
            <a:r>
              <a:rPr lang="en-US" sz="1600" dirty="0">
                <a:solidFill>
                  <a:schemeClr val="bg1">
                    <a:alpha val="80000"/>
                  </a:schemeClr>
                </a:solidFill>
              </a:rPr>
              <a:t>Clara Gainon de Forsan de Gabriac, Vincent </a:t>
            </a:r>
            <a:r>
              <a:rPr lang="en-US" sz="1600" dirty="0" err="1">
                <a:solidFill>
                  <a:schemeClr val="bg1">
                    <a:alpha val="80000"/>
                  </a:schemeClr>
                </a:solidFill>
              </a:rPr>
              <a:t>Guigue</a:t>
            </a:r>
            <a:r>
              <a:rPr lang="en-US" sz="1600" dirty="0">
                <a:solidFill>
                  <a:schemeClr val="bg1">
                    <a:alpha val="80000"/>
                  </a:schemeClr>
                </a:solidFill>
              </a:rPr>
              <a:t>, and Patrick Gallinari </a:t>
            </a:r>
            <a:br>
              <a:rPr lang="en-US" sz="1600" dirty="0">
                <a:solidFill>
                  <a:schemeClr val="bg1">
                    <a:alpha val="80000"/>
                  </a:schemeClr>
                </a:solidFill>
              </a:rPr>
            </a:br>
            <a:r>
              <a:rPr lang="en-US" sz="1600" dirty="0">
                <a:solidFill>
                  <a:schemeClr val="bg1">
                    <a:alpha val="80000"/>
                  </a:schemeClr>
                </a:solidFill>
              </a:rPr>
              <a:t>ESANN 2020</a:t>
            </a:r>
          </a:p>
        </p:txBody>
      </p:sp>
    </p:spTree>
    <p:extLst>
      <p:ext uri="{BB962C8B-B14F-4D97-AF65-F5344CB8AC3E}">
        <p14:creationId xmlns:p14="http://schemas.microsoft.com/office/powerpoint/2010/main" val="1733441727"/>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3" name="Content Placeholder 2">
            <a:extLst>
              <a:ext uri="{FF2B5EF4-FFF2-40B4-BE49-F238E27FC236}">
                <a16:creationId xmlns:a16="http://schemas.microsoft.com/office/drawing/2014/main" id="{9A3C0A13-DD77-4540-B7E4-A308D3D7190B}"/>
              </a:ext>
            </a:extLst>
          </p:cNvPr>
          <p:cNvSpPr>
            <a:spLocks noGrp="1"/>
          </p:cNvSpPr>
          <p:nvPr>
            <p:ph idx="1"/>
          </p:nvPr>
        </p:nvSpPr>
        <p:spPr>
          <a:xfrm>
            <a:off x="591015" y="4012207"/>
            <a:ext cx="3868303" cy="2125545"/>
          </a:xfrm>
        </p:spPr>
        <p:txBody>
          <a:bodyP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2</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3EE593F9-A1BD-3443-A2FB-4740FB36A1F1}"/>
              </a:ext>
            </a:extLst>
          </p:cNvPr>
          <p:cNvSpPr txBox="1">
            <a:spLocks/>
          </p:cNvSpPr>
          <p:nvPr/>
        </p:nvSpPr>
        <p:spPr>
          <a:xfrm>
            <a:off x="5579390" y="4400143"/>
            <a:ext cx="2860912" cy="1353251"/>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2"/>
                </a:solidFill>
              </a:rPr>
              <a:t>Challenge: present users with relevant items</a:t>
            </a:r>
          </a:p>
        </p:txBody>
      </p:sp>
      <p:sp>
        <p:nvSpPr>
          <p:cNvPr id="6" name="Flèche vers la droite 5">
            <a:extLst>
              <a:ext uri="{FF2B5EF4-FFF2-40B4-BE49-F238E27FC236}">
                <a16:creationId xmlns:a16="http://schemas.microsoft.com/office/drawing/2014/main" id="{189817DF-AF75-F746-B561-105C4509337F}"/>
              </a:ext>
            </a:extLst>
          </p:cNvPr>
          <p:cNvSpPr/>
          <p:nvPr/>
        </p:nvSpPr>
        <p:spPr>
          <a:xfrm>
            <a:off x="4684684" y="4834755"/>
            <a:ext cx="929898"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5832789"/>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dirty="0"/>
              <a:t>People tend to </a:t>
            </a:r>
            <a:r>
              <a:rPr lang="en-US" b="1" dirty="0"/>
              <a:t>change jobs </a:t>
            </a:r>
            <a:r>
              <a:rPr lang="en-US" dirty="0"/>
              <a:t>more and more often</a:t>
            </a:r>
          </a:p>
          <a:p>
            <a:r>
              <a:rPr lang="en-US" dirty="0"/>
              <a:t>More and more </a:t>
            </a:r>
            <a:r>
              <a:rPr lang="en-US" b="1" dirty="0"/>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29</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Tree>
    <p:extLst>
      <p:ext uri="{BB962C8B-B14F-4D97-AF65-F5344CB8AC3E}">
        <p14:creationId xmlns:p14="http://schemas.microsoft.com/office/powerpoint/2010/main" val="4007951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30</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
        <p:nvSpPr>
          <p:cNvPr id="2" name="ZoneTexte 1">
            <a:extLst>
              <a:ext uri="{FF2B5EF4-FFF2-40B4-BE49-F238E27FC236}">
                <a16:creationId xmlns:a16="http://schemas.microsoft.com/office/drawing/2014/main" id="{B9DD43D0-2C35-B245-BE1C-09CE7FA7C263}"/>
              </a:ext>
            </a:extLst>
          </p:cNvPr>
          <p:cNvSpPr txBox="1"/>
          <p:nvPr/>
        </p:nvSpPr>
        <p:spPr>
          <a:xfrm>
            <a:off x="1536487" y="4266284"/>
            <a:ext cx="6389331" cy="1200329"/>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400" dirty="0">
                <a:solidFill>
                  <a:schemeClr val="accent1">
                    <a:lumMod val="75000"/>
                  </a:schemeClr>
                </a:solidFill>
              </a:rPr>
              <a:t>Problematic</a:t>
            </a:r>
          </a:p>
          <a:p>
            <a:pPr algn="ctr"/>
            <a:r>
              <a:rPr lang="en-US" sz="2400" dirty="0">
                <a:solidFill>
                  <a:schemeClr val="tx2"/>
                </a:solidFill>
              </a:rPr>
              <a:t>How can we accurately represent a person’s professional profile?</a:t>
            </a:r>
          </a:p>
        </p:txBody>
      </p:sp>
    </p:spTree>
    <p:extLst>
      <p:ext uri="{BB962C8B-B14F-4D97-AF65-F5344CB8AC3E}">
        <p14:creationId xmlns:p14="http://schemas.microsoft.com/office/powerpoint/2010/main" val="21927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31</a:t>
            </a:fld>
            <a:endParaRPr lang="en-US"/>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3" name="ZoneTexte 2">
            <a:extLst>
              <a:ext uri="{FF2B5EF4-FFF2-40B4-BE49-F238E27FC236}">
                <a16:creationId xmlns:a16="http://schemas.microsoft.com/office/drawing/2014/main" id="{C26B52A3-0E0B-044F-B163-CCAF1EB0B039}"/>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07182041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32</a:t>
            </a:fld>
            <a:endParaRPr lang="en-US"/>
          </a:p>
        </p:txBody>
      </p:sp>
      <p:sp>
        <p:nvSpPr>
          <p:cNvPr id="10" name="ZoneTexte 9">
            <a:extLst>
              <a:ext uri="{FF2B5EF4-FFF2-40B4-BE49-F238E27FC236}">
                <a16:creationId xmlns:a16="http://schemas.microsoft.com/office/drawing/2014/main" id="{AD8E8E69-F06B-3C4F-9842-72865CC75379}"/>
              </a:ext>
            </a:extLst>
          </p:cNvPr>
          <p:cNvSpPr txBox="1"/>
          <p:nvPr/>
        </p:nvSpPr>
        <p:spPr>
          <a:xfrm>
            <a:off x="211193" y="5123233"/>
            <a:ext cx="8721614" cy="1436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a:t>
            </a:r>
            <a:r>
              <a:rPr lang="en-US" sz="2200" dirty="0"/>
              <a:t> (natural language) should be enough to represent them</a:t>
            </a:r>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6" name="ZoneTexte 5">
            <a:extLst>
              <a:ext uri="{FF2B5EF4-FFF2-40B4-BE49-F238E27FC236}">
                <a16:creationId xmlns:a16="http://schemas.microsoft.com/office/drawing/2014/main" id="{C232ED49-ECE5-3046-9C07-A1D947FBEDE4}"/>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83308809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33</a:t>
            </a:fld>
            <a:endParaRPr lang="en-US"/>
          </a:p>
        </p:txBody>
      </p:sp>
      <p:sp>
        <p:nvSpPr>
          <p:cNvPr id="6" name="ZoneTexte 5">
            <a:extLst>
              <a:ext uri="{FF2B5EF4-FFF2-40B4-BE49-F238E27FC236}">
                <a16:creationId xmlns:a16="http://schemas.microsoft.com/office/drawing/2014/main" id="{98D2F0A0-7DE2-404D-8936-8F25BE04C5C7}"/>
              </a:ext>
            </a:extLst>
          </p:cNvPr>
          <p:cNvSpPr txBox="1"/>
          <p:nvPr/>
        </p:nvSpPr>
        <p:spPr>
          <a:xfrm>
            <a:off x="301922" y="3219923"/>
            <a:ext cx="2066260" cy="2769989"/>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sp>
        <p:nvSpPr>
          <p:cNvPr id="7" name="ZoneTexte 6">
            <a:extLst>
              <a:ext uri="{FF2B5EF4-FFF2-40B4-BE49-F238E27FC236}">
                <a16:creationId xmlns:a16="http://schemas.microsoft.com/office/drawing/2014/main" id="{FB6D825D-6BCA-8A48-A98F-4D9B6E618C85}"/>
              </a:ext>
            </a:extLst>
          </p:cNvPr>
          <p:cNvSpPr txBox="1"/>
          <p:nvPr/>
        </p:nvSpPr>
        <p:spPr>
          <a:xfrm>
            <a:off x="211193" y="1205565"/>
            <a:ext cx="8721614" cy="1477328"/>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 </a:t>
            </a:r>
            <a:r>
              <a:rPr lang="en-US" sz="2200" dirty="0"/>
              <a:t>(natural language) should be enough to represent them</a:t>
            </a:r>
          </a:p>
        </p:txBody>
      </p:sp>
      <p:pic>
        <p:nvPicPr>
          <p:cNvPr id="5" name="Image 4">
            <a:extLst>
              <a:ext uri="{FF2B5EF4-FFF2-40B4-BE49-F238E27FC236}">
                <a16:creationId xmlns:a16="http://schemas.microsoft.com/office/drawing/2014/main" id="{6F1F8807-1E62-AA43-978C-78AD39FB2CC4}"/>
              </a:ext>
            </a:extLst>
          </p:cNvPr>
          <p:cNvPicPr>
            <a:picLocks noChangeAspect="1"/>
          </p:cNvPicPr>
          <p:nvPr/>
        </p:nvPicPr>
        <p:blipFill>
          <a:blip r:embed="rId4"/>
          <a:stretch>
            <a:fillRect/>
          </a:stretch>
        </p:blipFill>
        <p:spPr>
          <a:xfrm>
            <a:off x="2040088" y="2993944"/>
            <a:ext cx="6892719" cy="3221945"/>
          </a:xfrm>
          <a:prstGeom prst="rect">
            <a:avLst/>
          </a:prstGeom>
        </p:spPr>
      </p:pic>
    </p:spTree>
    <p:custDataLst>
      <p:tags r:id="rId1"/>
    </p:custDataLst>
    <p:extLst>
      <p:ext uri="{BB962C8B-B14F-4D97-AF65-F5344CB8AC3E}">
        <p14:creationId xmlns:p14="http://schemas.microsoft.com/office/powerpoint/2010/main" val="3152224617"/>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Resume 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34</a:t>
            </a:fld>
            <a:endParaRPr lang="fr-FR"/>
          </a:p>
        </p:txBody>
      </p:sp>
      <p:sp>
        <p:nvSpPr>
          <p:cNvPr id="13" name="ZoneTexte 12">
            <a:extLst>
              <a:ext uri="{FF2B5EF4-FFF2-40B4-BE49-F238E27FC236}">
                <a16:creationId xmlns:a16="http://schemas.microsoft.com/office/drawing/2014/main" id="{A4210D3B-6447-324D-AEF6-4F165A87FF40}"/>
              </a:ext>
            </a:extLst>
          </p:cNvPr>
          <p:cNvSpPr txBox="1"/>
          <p:nvPr/>
        </p:nvSpPr>
        <p:spPr>
          <a:xfrm>
            <a:off x="386981" y="2321004"/>
            <a:ext cx="2994171" cy="2215991"/>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pic>
        <p:nvPicPr>
          <p:cNvPr id="17" name="Espace réservé du contenu 16">
            <a:extLst>
              <a:ext uri="{FF2B5EF4-FFF2-40B4-BE49-F238E27FC236}">
                <a16:creationId xmlns:a16="http://schemas.microsoft.com/office/drawing/2014/main" id="{6D51D982-8ECF-D345-B07E-3D93F6ECDC04}"/>
              </a:ext>
            </a:extLst>
          </p:cNvPr>
          <p:cNvPicPr>
            <a:picLocks noGrp="1" noChangeAspect="1"/>
          </p:cNvPicPr>
          <p:nvPr>
            <p:ph idx="1"/>
          </p:nvPr>
        </p:nvPicPr>
        <p:blipFill>
          <a:blip r:embed="rId3"/>
          <a:stretch>
            <a:fillRect/>
          </a:stretch>
        </p:blipFill>
        <p:spPr>
          <a:xfrm>
            <a:off x="3611840" y="1136314"/>
            <a:ext cx="5261945" cy="5341370"/>
          </a:xfrm>
        </p:spPr>
      </p:pic>
    </p:spTree>
    <p:extLst>
      <p:ext uri="{BB962C8B-B14F-4D97-AF65-F5344CB8AC3E}">
        <p14:creationId xmlns:p14="http://schemas.microsoft.com/office/powerpoint/2010/main" val="1820438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35</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spTree>
    <p:extLst>
      <p:ext uri="{BB962C8B-B14F-4D97-AF65-F5344CB8AC3E}">
        <p14:creationId xmlns:p14="http://schemas.microsoft.com/office/powerpoint/2010/main" val="2836586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36</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graphicFrame>
        <p:nvGraphicFramePr>
          <p:cNvPr id="8" name="Tableau 9">
            <a:extLst>
              <a:ext uri="{FF2B5EF4-FFF2-40B4-BE49-F238E27FC236}">
                <a16:creationId xmlns:a16="http://schemas.microsoft.com/office/drawing/2014/main" id="{6E08FA7A-95AD-E54B-8FC5-20FF5787EA9F}"/>
              </a:ext>
            </a:extLst>
          </p:cNvPr>
          <p:cNvGraphicFramePr>
            <a:graphicFrameLocks noGrp="1"/>
          </p:cNvGraphicFramePr>
          <p:nvPr>
            <p:extLst>
              <p:ext uri="{D42A27DB-BD31-4B8C-83A1-F6EECF244321}">
                <p14:modId xmlns:p14="http://schemas.microsoft.com/office/powerpoint/2010/main" val="1169204760"/>
              </p:ext>
            </p:extLst>
          </p:nvPr>
        </p:nvGraphicFramePr>
        <p:xfrm>
          <a:off x="4573824" y="3050797"/>
          <a:ext cx="4321746" cy="2585307"/>
        </p:xfrm>
        <a:graphic>
          <a:graphicData uri="http://schemas.openxmlformats.org/drawingml/2006/table">
            <a:tbl>
              <a:tblPr firstRow="1" bandRow="1">
                <a:tableStyleId>{21E4AEA4-8DFA-4A89-87EB-49C32662AFE0}</a:tableStyleId>
              </a:tblPr>
              <a:tblGrid>
                <a:gridCol w="2160873">
                  <a:extLst>
                    <a:ext uri="{9D8B030D-6E8A-4147-A177-3AD203B41FA5}">
                      <a16:colId xmlns:a16="http://schemas.microsoft.com/office/drawing/2014/main" val="2138052583"/>
                    </a:ext>
                  </a:extLst>
                </a:gridCol>
                <a:gridCol w="2160873">
                  <a:extLst>
                    <a:ext uri="{9D8B030D-6E8A-4147-A177-3AD203B41FA5}">
                      <a16:colId xmlns:a16="http://schemas.microsoft.com/office/drawing/2014/main" val="3520421029"/>
                    </a:ext>
                  </a:extLst>
                </a:gridCol>
              </a:tblGrid>
              <a:tr h="639663">
                <a:tc gridSpan="2">
                  <a:txBody>
                    <a:bodyPr/>
                    <a:lstStyle/>
                    <a:p>
                      <a:pPr algn="ctr"/>
                      <a:r>
                        <a:rPr lang="en-US" sz="2400" b="1" dirty="0"/>
                        <a:t>Training Split Information</a:t>
                      </a:r>
                    </a:p>
                  </a:txBody>
                  <a:tcPr/>
                </a:tc>
                <a:tc hMerge="1">
                  <a:txBody>
                    <a:bodyPr/>
                    <a:lstStyle/>
                    <a:p>
                      <a:endParaRPr lang="en-US" dirty="0"/>
                    </a:p>
                  </a:txBody>
                  <a:tcPr/>
                </a:tc>
                <a:extLst>
                  <a:ext uri="{0D108BD9-81ED-4DB2-BD59-A6C34878D82A}">
                    <a16:rowId xmlns:a16="http://schemas.microsoft.com/office/drawing/2014/main" val="693973948"/>
                  </a:ext>
                </a:extLst>
              </a:tr>
              <a:tr h="648548">
                <a:tc>
                  <a:txBody>
                    <a:bodyPr/>
                    <a:lstStyle/>
                    <a:p>
                      <a:pPr algn="ctr"/>
                      <a:r>
                        <a:rPr lang="en-US" b="1" dirty="0"/>
                        <a:t># Profiles</a:t>
                      </a:r>
                    </a:p>
                  </a:txBody>
                  <a:tcPr/>
                </a:tc>
                <a:tc>
                  <a:txBody>
                    <a:bodyPr/>
                    <a:lstStyle/>
                    <a:p>
                      <a:pPr algn="ctr"/>
                      <a:r>
                        <a:rPr lang="en-US" b="1" dirty="0"/>
                        <a:t>445,097</a:t>
                      </a:r>
                    </a:p>
                  </a:txBody>
                  <a:tcPr/>
                </a:tc>
                <a:extLst>
                  <a:ext uri="{0D108BD9-81ED-4DB2-BD59-A6C34878D82A}">
                    <a16:rowId xmlns:a16="http://schemas.microsoft.com/office/drawing/2014/main" val="3745117887"/>
                  </a:ext>
                </a:extLst>
              </a:tr>
              <a:tr h="648548">
                <a:tc>
                  <a:txBody>
                    <a:bodyPr/>
                    <a:lstStyle/>
                    <a:p>
                      <a:pPr algn="ctr"/>
                      <a:r>
                        <a:rPr lang="en-US" b="1" dirty="0"/>
                        <a:t># Jobs</a:t>
                      </a:r>
                    </a:p>
                  </a:txBody>
                  <a:tcPr/>
                </a:tc>
                <a:tc>
                  <a:txBody>
                    <a:bodyPr/>
                    <a:lstStyle/>
                    <a:p>
                      <a:pPr algn="ctr"/>
                      <a:r>
                        <a:rPr lang="en-US" b="1" dirty="0"/>
                        <a:t>2,595,484</a:t>
                      </a:r>
                    </a:p>
                  </a:txBody>
                  <a:tcPr/>
                </a:tc>
                <a:extLst>
                  <a:ext uri="{0D108BD9-81ED-4DB2-BD59-A6C34878D82A}">
                    <a16:rowId xmlns:a16="http://schemas.microsoft.com/office/drawing/2014/main" val="3169631476"/>
                  </a:ext>
                </a:extLst>
              </a:tr>
              <a:tr h="648548">
                <a:tc>
                  <a:txBody>
                    <a:bodyPr/>
                    <a:lstStyle/>
                    <a:p>
                      <a:pPr algn="ctr"/>
                      <a:r>
                        <a:rPr lang="en-US" b="1" dirty="0"/>
                        <a:t>% Unique Jobs</a:t>
                      </a:r>
                    </a:p>
                  </a:txBody>
                  <a:tcPr/>
                </a:tc>
                <a:tc>
                  <a:txBody>
                    <a:bodyPr/>
                    <a:lstStyle/>
                    <a:p>
                      <a:pPr algn="ctr"/>
                      <a:r>
                        <a:rPr lang="en-US" b="1" dirty="0"/>
                        <a:t>98.9%</a:t>
                      </a:r>
                    </a:p>
                  </a:txBody>
                  <a:tcPr/>
                </a:tc>
                <a:extLst>
                  <a:ext uri="{0D108BD9-81ED-4DB2-BD59-A6C34878D82A}">
                    <a16:rowId xmlns:a16="http://schemas.microsoft.com/office/drawing/2014/main" val="962398630"/>
                  </a:ext>
                </a:extLst>
              </a:tr>
            </a:tbl>
          </a:graphicData>
        </a:graphic>
      </p:graphicFrame>
    </p:spTree>
    <p:extLst>
      <p:ext uri="{BB962C8B-B14F-4D97-AF65-F5344CB8AC3E}">
        <p14:creationId xmlns:p14="http://schemas.microsoft.com/office/powerpoint/2010/main" val="2690357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Data - Example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37</a:t>
            </a:fld>
            <a:endParaRPr lang="fr-FR"/>
          </a:p>
        </p:txBody>
      </p:sp>
      <p:pic>
        <p:nvPicPr>
          <p:cNvPr id="21" name="Espace réservé du contenu 20" descr="Une image contenant texte&#10;&#10;Description générée automatiquement">
            <a:extLst>
              <a:ext uri="{FF2B5EF4-FFF2-40B4-BE49-F238E27FC236}">
                <a16:creationId xmlns:a16="http://schemas.microsoft.com/office/drawing/2014/main" id="{A1837330-6980-1D49-8004-AF025E8D7B51}"/>
              </a:ext>
            </a:extLst>
          </p:cNvPr>
          <p:cNvPicPr>
            <a:picLocks noGrp="1" noChangeAspect="1"/>
          </p:cNvPicPr>
          <p:nvPr>
            <p:ph idx="1"/>
          </p:nvPr>
        </p:nvPicPr>
        <p:blipFill>
          <a:blip r:embed="rId3"/>
          <a:stretch>
            <a:fillRect/>
          </a:stretch>
        </p:blipFill>
        <p:spPr>
          <a:xfrm>
            <a:off x="192299" y="978219"/>
            <a:ext cx="8759402" cy="4396910"/>
          </a:xfrm>
        </p:spPr>
      </p:pic>
      <p:sp>
        <p:nvSpPr>
          <p:cNvPr id="22" name="ZoneTexte 21">
            <a:extLst>
              <a:ext uri="{FF2B5EF4-FFF2-40B4-BE49-F238E27FC236}">
                <a16:creationId xmlns:a16="http://schemas.microsoft.com/office/drawing/2014/main" id="{2F02DFE3-691D-A04C-AF7E-4D787C643EBC}"/>
              </a:ext>
            </a:extLst>
          </p:cNvPr>
          <p:cNvSpPr txBox="1"/>
          <p:nvPr/>
        </p:nvSpPr>
        <p:spPr>
          <a:xfrm>
            <a:off x="192300" y="4370523"/>
            <a:ext cx="538709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rPr>
              <a:t>Non-verbal sentences</a:t>
            </a:r>
          </a:p>
          <a:p>
            <a:pPr marL="342900" indent="-342900">
              <a:buFont typeface="Arial" panose="020B0604020202020204" pitchFamily="34" charset="0"/>
              <a:buChar char="•"/>
            </a:pPr>
            <a:r>
              <a:rPr lang="en-US" sz="2400" dirty="0">
                <a:solidFill>
                  <a:schemeClr val="tx2"/>
                </a:solidFill>
              </a:rPr>
              <a:t>Acronym</a:t>
            </a:r>
          </a:p>
          <a:p>
            <a:pPr marL="342900" indent="-342900">
              <a:buFont typeface="Arial" panose="020B0604020202020204" pitchFamily="34" charset="0"/>
              <a:buChar char="•"/>
            </a:pPr>
            <a:r>
              <a:rPr lang="en-US" sz="2400" dirty="0">
                <a:solidFill>
                  <a:schemeClr val="tx2"/>
                </a:solidFill>
              </a:rPr>
              <a:t>Abbreviations</a:t>
            </a:r>
          </a:p>
          <a:p>
            <a:pPr marL="342900" indent="-342900">
              <a:buFont typeface="Arial" panose="020B0604020202020204" pitchFamily="34" charset="0"/>
              <a:buChar char="•"/>
            </a:pPr>
            <a:r>
              <a:rPr lang="en-US" sz="2400" dirty="0">
                <a:solidFill>
                  <a:schemeClr val="tx2"/>
                </a:solidFill>
              </a:rPr>
              <a:t>Named entity</a:t>
            </a:r>
          </a:p>
          <a:p>
            <a:pPr marL="342900" indent="-342900">
              <a:buFont typeface="Arial" panose="020B0604020202020204" pitchFamily="34" charset="0"/>
              <a:buChar char="•"/>
            </a:pPr>
            <a:r>
              <a:rPr lang="en-US" sz="2400" dirty="0">
                <a:solidFill>
                  <a:schemeClr val="tx2"/>
                </a:solidFill>
              </a:rPr>
              <a:t>Possible typos…</a:t>
            </a:r>
          </a:p>
          <a:p>
            <a:pPr marL="342900" indent="-342900">
              <a:buFont typeface="Arial" panose="020B0604020202020204" pitchFamily="34" charset="0"/>
              <a:buChar char="•"/>
            </a:pPr>
            <a:endParaRPr lang="en-US" sz="2400" dirty="0">
              <a:solidFill>
                <a:schemeClr val="tx2"/>
              </a:solidFill>
            </a:endParaRPr>
          </a:p>
        </p:txBody>
      </p:sp>
      <p:sp>
        <p:nvSpPr>
          <p:cNvPr id="23" name="ZoneTexte 22">
            <a:extLst>
              <a:ext uri="{FF2B5EF4-FFF2-40B4-BE49-F238E27FC236}">
                <a16:creationId xmlns:a16="http://schemas.microsoft.com/office/drawing/2014/main" id="{8F39D5EC-7EC6-9743-900D-C6A17961A755}"/>
              </a:ext>
            </a:extLst>
          </p:cNvPr>
          <p:cNvSpPr txBox="1"/>
          <p:nvPr/>
        </p:nvSpPr>
        <p:spPr>
          <a:xfrm>
            <a:off x="5703376" y="5609477"/>
            <a:ext cx="325833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sym typeface="Wingdings" pitchFamily="2" charset="2"/>
              </a:rPr>
              <a:t>Redundancy</a:t>
            </a:r>
          </a:p>
          <a:p>
            <a:endParaRPr lang="en-US" sz="2400" dirty="0">
              <a:solidFill>
                <a:schemeClr val="tx2"/>
              </a:solidFill>
            </a:endParaRPr>
          </a:p>
        </p:txBody>
      </p:sp>
    </p:spTree>
    <p:extLst>
      <p:ext uri="{BB962C8B-B14F-4D97-AF65-F5344CB8AC3E}">
        <p14:creationId xmlns:p14="http://schemas.microsoft.com/office/powerpoint/2010/main" val="3634314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38</a:t>
            </a:fld>
            <a:endParaRPr lang="fr-FR"/>
          </a:p>
        </p:txBody>
      </p:sp>
      <p:pic>
        <p:nvPicPr>
          <p:cNvPr id="12" name="Espace réservé du contenu 11">
            <a:extLst>
              <a:ext uri="{FF2B5EF4-FFF2-40B4-BE49-F238E27FC236}">
                <a16:creationId xmlns:a16="http://schemas.microsoft.com/office/drawing/2014/main" id="{BC87658E-8F97-1746-A85B-AE7A6D60E947}"/>
              </a:ext>
            </a:extLst>
          </p:cNvPr>
          <p:cNvPicPr>
            <a:picLocks noGrp="1" noChangeAspect="1"/>
          </p:cNvPicPr>
          <p:nvPr>
            <p:ph idx="1"/>
          </p:nvPr>
        </p:nvPicPr>
        <p:blipFill>
          <a:blip r:embed="rId3"/>
          <a:stretch>
            <a:fillRect/>
          </a:stretch>
        </p:blipFill>
        <p:spPr>
          <a:xfrm>
            <a:off x="183750" y="1320305"/>
            <a:ext cx="8776499" cy="5239701"/>
          </a:xfrm>
        </p:spPr>
      </p:pic>
    </p:spTree>
    <p:extLst>
      <p:ext uri="{BB962C8B-B14F-4D97-AF65-F5344CB8AC3E}">
        <p14:creationId xmlns:p14="http://schemas.microsoft.com/office/powerpoint/2010/main" val="4124801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Artificial Intelligence and Deep Learning</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3</a:t>
            </a:fld>
            <a:endParaRPr lang="fr-FR" dirty="0"/>
          </a:p>
        </p:txBody>
      </p:sp>
      <p:pic>
        <p:nvPicPr>
          <p:cNvPr id="5" name="Image 4">
            <a:extLst>
              <a:ext uri="{FF2B5EF4-FFF2-40B4-BE49-F238E27FC236}">
                <a16:creationId xmlns:a16="http://schemas.microsoft.com/office/drawing/2014/main" id="{1EF9C0B7-26DE-7D4D-B6ED-83A86527BD37}"/>
              </a:ext>
            </a:extLst>
          </p:cNvPr>
          <p:cNvPicPr>
            <a:picLocks noChangeAspect="1"/>
          </p:cNvPicPr>
          <p:nvPr/>
        </p:nvPicPr>
        <p:blipFill>
          <a:blip r:embed="rId3"/>
          <a:stretch>
            <a:fillRect/>
          </a:stretch>
        </p:blipFill>
        <p:spPr>
          <a:xfrm>
            <a:off x="625690" y="1459042"/>
            <a:ext cx="3140713" cy="2848825"/>
          </a:xfrm>
          <a:prstGeom prst="rect">
            <a:avLst/>
          </a:prstGeom>
        </p:spPr>
      </p:pic>
      <p:pic>
        <p:nvPicPr>
          <p:cNvPr id="11" name="Image 10">
            <a:extLst>
              <a:ext uri="{FF2B5EF4-FFF2-40B4-BE49-F238E27FC236}">
                <a16:creationId xmlns:a16="http://schemas.microsoft.com/office/drawing/2014/main" id="{D9890368-7107-1047-96A3-04061C9BAE34}"/>
              </a:ext>
            </a:extLst>
          </p:cNvPr>
          <p:cNvPicPr>
            <a:picLocks noChangeAspect="1"/>
          </p:cNvPicPr>
          <p:nvPr/>
        </p:nvPicPr>
        <p:blipFill>
          <a:blip r:embed="rId4"/>
          <a:stretch>
            <a:fillRect/>
          </a:stretch>
        </p:blipFill>
        <p:spPr>
          <a:xfrm>
            <a:off x="3992646" y="1994912"/>
            <a:ext cx="4849432" cy="1636191"/>
          </a:xfrm>
          <a:prstGeom prst="rect">
            <a:avLst/>
          </a:prstGeom>
        </p:spPr>
      </p:pic>
      <p:sp>
        <p:nvSpPr>
          <p:cNvPr id="12" name="ZoneTexte 11">
            <a:extLst>
              <a:ext uri="{FF2B5EF4-FFF2-40B4-BE49-F238E27FC236}">
                <a16:creationId xmlns:a16="http://schemas.microsoft.com/office/drawing/2014/main" id="{715F7341-0A7C-3042-8638-213303FE8CD5}"/>
              </a:ext>
            </a:extLst>
          </p:cNvPr>
          <p:cNvSpPr txBox="1"/>
          <p:nvPr/>
        </p:nvSpPr>
        <p:spPr>
          <a:xfrm>
            <a:off x="103966" y="4337155"/>
            <a:ext cx="4184159" cy="369332"/>
          </a:xfrm>
          <a:prstGeom prst="rect">
            <a:avLst/>
          </a:prstGeom>
          <a:noFill/>
        </p:spPr>
        <p:txBody>
          <a:bodyPr wrap="none" rtlCol="0">
            <a:spAutoFit/>
          </a:bodyPr>
          <a:lstStyle/>
          <a:p>
            <a:pPr algn="ctr"/>
            <a:r>
              <a:rPr lang="en-US" i="1" dirty="0"/>
              <a:t>A user-item Matrix (Collaborative Filtering)</a:t>
            </a:r>
          </a:p>
        </p:txBody>
      </p:sp>
      <p:sp>
        <p:nvSpPr>
          <p:cNvPr id="14" name="ZoneTexte 13">
            <a:extLst>
              <a:ext uri="{FF2B5EF4-FFF2-40B4-BE49-F238E27FC236}">
                <a16:creationId xmlns:a16="http://schemas.microsoft.com/office/drawing/2014/main" id="{4F8EEF78-F42D-FA4F-A209-0A5D2CFBB051}"/>
              </a:ext>
            </a:extLst>
          </p:cNvPr>
          <p:cNvSpPr txBox="1"/>
          <p:nvPr/>
        </p:nvSpPr>
        <p:spPr>
          <a:xfrm>
            <a:off x="4855876" y="3740830"/>
            <a:ext cx="3122971" cy="369332"/>
          </a:xfrm>
          <a:prstGeom prst="rect">
            <a:avLst/>
          </a:prstGeom>
          <a:noFill/>
        </p:spPr>
        <p:txBody>
          <a:bodyPr wrap="none" rtlCol="0">
            <a:spAutoFit/>
          </a:bodyPr>
          <a:lstStyle/>
          <a:p>
            <a:pPr algn="ctr"/>
            <a:r>
              <a:rPr lang="en-US" i="1" dirty="0"/>
              <a:t>Schema of a language classifier</a:t>
            </a:r>
          </a:p>
        </p:txBody>
      </p:sp>
      <p:sp>
        <p:nvSpPr>
          <p:cNvPr id="3" name="ZoneTexte 2">
            <a:extLst>
              <a:ext uri="{FF2B5EF4-FFF2-40B4-BE49-F238E27FC236}">
                <a16:creationId xmlns:a16="http://schemas.microsoft.com/office/drawing/2014/main" id="{962C9460-4D7F-564C-915E-7CE0ADF5AAE7}"/>
              </a:ext>
            </a:extLst>
          </p:cNvPr>
          <p:cNvSpPr txBox="1"/>
          <p:nvPr/>
        </p:nvSpPr>
        <p:spPr>
          <a:xfrm>
            <a:off x="209862" y="5649856"/>
            <a:ext cx="4553952" cy="430887"/>
          </a:xfrm>
          <a:prstGeom prst="rect">
            <a:avLst/>
          </a:prstGeom>
          <a:noFill/>
        </p:spPr>
        <p:txBody>
          <a:bodyPr wrap="square" rtlCol="0" anchor="t">
            <a:spAutoFit/>
          </a:bodyPr>
          <a:lstStyle/>
          <a:p>
            <a:pPr algn="ctr"/>
            <a:r>
              <a:rPr lang="en-US" sz="2200" dirty="0">
                <a:solidFill>
                  <a:schemeClr val="tx2"/>
                </a:solidFill>
              </a:rPr>
              <a:t>Rise of AI for numerous applications:</a:t>
            </a:r>
          </a:p>
        </p:txBody>
      </p:sp>
      <p:sp>
        <p:nvSpPr>
          <p:cNvPr id="6" name="ZoneTexte 5">
            <a:extLst>
              <a:ext uri="{FF2B5EF4-FFF2-40B4-BE49-F238E27FC236}">
                <a16:creationId xmlns:a16="http://schemas.microsoft.com/office/drawing/2014/main" id="{89FD11BE-7958-8740-AB51-E5A46A22F0AC}"/>
              </a:ext>
            </a:extLst>
          </p:cNvPr>
          <p:cNvSpPr txBox="1"/>
          <p:nvPr/>
        </p:nvSpPr>
        <p:spPr>
          <a:xfrm>
            <a:off x="4763814" y="5126636"/>
            <a:ext cx="4078263"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tx2"/>
                </a:solidFill>
              </a:rPr>
              <a:t>Computer Vision</a:t>
            </a:r>
          </a:p>
          <a:p>
            <a:pPr marL="285750" indent="-285750">
              <a:buFont typeface="Arial" panose="020B0604020202020204" pitchFamily="34" charset="0"/>
              <a:buChar char="•"/>
            </a:pPr>
            <a:r>
              <a:rPr lang="en-US" sz="2200" dirty="0">
                <a:solidFill>
                  <a:schemeClr val="tx2"/>
                </a:solidFill>
              </a:rPr>
              <a:t>Recommendation</a:t>
            </a:r>
          </a:p>
          <a:p>
            <a:pPr marL="285750" indent="-285750">
              <a:buFont typeface="Arial" panose="020B0604020202020204" pitchFamily="34" charset="0"/>
              <a:buChar char="•"/>
            </a:pPr>
            <a:r>
              <a:rPr lang="en-US" sz="2200" dirty="0">
                <a:solidFill>
                  <a:schemeClr val="tx2"/>
                </a:solidFill>
              </a:rPr>
              <a:t>Natural Language Processing</a:t>
            </a:r>
          </a:p>
          <a:p>
            <a:pPr marL="285750" indent="-285750">
              <a:buFont typeface="Arial" panose="020B0604020202020204" pitchFamily="34" charset="0"/>
              <a:buChar char="•"/>
            </a:pPr>
            <a:r>
              <a:rPr lang="en-US" sz="2200" dirty="0">
                <a:solidFill>
                  <a:schemeClr val="tx2"/>
                </a:solidFill>
              </a:rPr>
              <a:t>…</a:t>
            </a:r>
          </a:p>
        </p:txBody>
      </p:sp>
    </p:spTree>
    <p:extLst>
      <p:ext uri="{BB962C8B-B14F-4D97-AF65-F5344CB8AC3E}">
        <p14:creationId xmlns:p14="http://schemas.microsoft.com/office/powerpoint/2010/main" val="3173446846"/>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FastText</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39</a:t>
            </a:fld>
            <a:endParaRPr lang="en-US"/>
          </a:p>
        </p:txBody>
      </p:sp>
      <p:pic>
        <p:nvPicPr>
          <p:cNvPr id="7" name="Image 6">
            <a:extLst>
              <a:ext uri="{FF2B5EF4-FFF2-40B4-BE49-F238E27FC236}">
                <a16:creationId xmlns:a16="http://schemas.microsoft.com/office/drawing/2014/main" id="{1D1EB6FA-705A-9B44-AFAB-DA586E4E9D5E}"/>
              </a:ext>
            </a:extLst>
          </p:cNvPr>
          <p:cNvPicPr>
            <a:picLocks noChangeAspect="1"/>
          </p:cNvPicPr>
          <p:nvPr/>
        </p:nvPicPr>
        <p:blipFill>
          <a:blip r:embed="rId3"/>
          <a:stretch>
            <a:fillRect/>
          </a:stretch>
        </p:blipFill>
        <p:spPr>
          <a:xfrm>
            <a:off x="5144933" y="1239864"/>
            <a:ext cx="3552492" cy="4132811"/>
          </a:xfrm>
          <a:prstGeom prst="rect">
            <a:avLst/>
          </a:prstGeom>
        </p:spPr>
      </p:pic>
      <p:sp>
        <p:nvSpPr>
          <p:cNvPr id="10" name="ZoneTexte 9">
            <a:extLst>
              <a:ext uri="{FF2B5EF4-FFF2-40B4-BE49-F238E27FC236}">
                <a16:creationId xmlns:a16="http://schemas.microsoft.com/office/drawing/2014/main" id="{BB3A597F-C3E2-E447-9875-646E0CBA1846}"/>
              </a:ext>
            </a:extLst>
          </p:cNvPr>
          <p:cNvSpPr txBox="1"/>
          <p:nvPr/>
        </p:nvSpPr>
        <p:spPr>
          <a:xfrm>
            <a:off x="5500579" y="5372675"/>
            <a:ext cx="3341499" cy="923330"/>
          </a:xfrm>
          <a:prstGeom prst="rect">
            <a:avLst/>
          </a:prstGeom>
          <a:noFill/>
        </p:spPr>
        <p:txBody>
          <a:bodyPr wrap="square" rtlCol="0">
            <a:spAutoFit/>
          </a:bodyPr>
          <a:lstStyle/>
          <a:p>
            <a:pPr algn="ctr"/>
            <a:r>
              <a:rPr lang="en-US" i="1"/>
              <a:t>Similarity between character n-grams in out-of- vocabulary words.</a:t>
            </a:r>
          </a:p>
        </p:txBody>
      </p:sp>
      <p:sp>
        <p:nvSpPr>
          <p:cNvPr id="12" name="ZoneTexte 11">
            <a:extLst>
              <a:ext uri="{FF2B5EF4-FFF2-40B4-BE49-F238E27FC236}">
                <a16:creationId xmlns:a16="http://schemas.microsoft.com/office/drawing/2014/main" id="{D8907698-B9CF-5C46-B21F-81C4296038E2}"/>
              </a:ext>
            </a:extLst>
          </p:cNvPr>
          <p:cNvSpPr txBox="1"/>
          <p:nvPr/>
        </p:nvSpPr>
        <p:spPr>
          <a:xfrm>
            <a:off x="1019506" y="3001308"/>
            <a:ext cx="3552493" cy="2308324"/>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Sub-word embeddings</a:t>
            </a:r>
          </a:p>
          <a:p>
            <a:endParaRPr lang="en-US" sz="2400" dirty="0">
              <a:solidFill>
                <a:schemeClr val="tx2"/>
              </a:solidFill>
            </a:endParaRPr>
          </a:p>
          <a:p>
            <a:pPr marL="285750" indent="-285750">
              <a:buFont typeface="Police système Courant"/>
              <a:buChar char="→"/>
            </a:pPr>
            <a:r>
              <a:rPr lang="en-US" sz="2400" dirty="0">
                <a:solidFill>
                  <a:schemeClr val="tx2"/>
                </a:solidFill>
              </a:rPr>
              <a:t>Great for out-of-vocabulary words</a:t>
            </a:r>
          </a:p>
          <a:p>
            <a:endParaRPr lang="en-US" sz="2400" dirty="0">
              <a:solidFill>
                <a:schemeClr val="tx2"/>
              </a:solidFill>
            </a:endParaRPr>
          </a:p>
          <a:p>
            <a:pPr marL="285750" indent="-285750">
              <a:buFont typeface="Police système Courant"/>
              <a:buChar char="→"/>
            </a:pPr>
            <a:r>
              <a:rPr lang="en-US" sz="2400" dirty="0">
                <a:solidFill>
                  <a:schemeClr val="tx2"/>
                </a:solidFill>
              </a:rPr>
              <a:t>Very fast to train</a:t>
            </a:r>
          </a:p>
        </p:txBody>
      </p:sp>
      <p:sp>
        <p:nvSpPr>
          <p:cNvPr id="13" name="ZoneTexte 12">
            <a:extLst>
              <a:ext uri="{FF2B5EF4-FFF2-40B4-BE49-F238E27FC236}">
                <a16:creationId xmlns:a16="http://schemas.microsoft.com/office/drawing/2014/main" id="{71C9F54C-E626-7D40-A56E-0A92CB839826}"/>
              </a:ext>
            </a:extLst>
          </p:cNvPr>
          <p:cNvSpPr txBox="1"/>
          <p:nvPr/>
        </p:nvSpPr>
        <p:spPr>
          <a:xfrm>
            <a:off x="101300" y="1237352"/>
            <a:ext cx="5043634" cy="1249816"/>
          </a:xfrm>
          <a:prstGeom prst="rect">
            <a:avLst/>
          </a:prstGeom>
          <a:solidFill>
            <a:schemeClr val="accent6">
              <a:lumMod val="40000"/>
              <a:lumOff val="60000"/>
            </a:schemeClr>
          </a:solidFill>
        </p:spPr>
        <p:txBody>
          <a:bodyPr wrap="square" rtlCol="0">
            <a:noAutofit/>
          </a:bodyPr>
          <a:lstStyle/>
          <a:p>
            <a:r>
              <a:rPr lang="en-US" i="1" dirty="0"/>
              <a:t>Enriching Word Vectors with </a:t>
            </a:r>
            <a:r>
              <a:rPr lang="en-US" i="1" dirty="0" err="1"/>
              <a:t>Subword</a:t>
            </a:r>
            <a:r>
              <a:rPr lang="en-US" i="1" dirty="0"/>
              <a:t> Information</a:t>
            </a:r>
          </a:p>
          <a:p>
            <a:r>
              <a:rPr lang="en-US" dirty="0"/>
              <a:t>Bojanowski, Piotr and Grave, Edouard and </a:t>
            </a:r>
            <a:r>
              <a:rPr lang="en-US" dirty="0" err="1"/>
              <a:t>Joulin</a:t>
            </a:r>
            <a:r>
              <a:rPr lang="en-US" dirty="0"/>
              <a:t>, Armand and </a:t>
            </a:r>
            <a:r>
              <a:rPr lang="en-US" dirty="0" err="1"/>
              <a:t>Mikolov</a:t>
            </a:r>
            <a:r>
              <a:rPr lang="en-US" dirty="0"/>
              <a:t>, Tomas</a:t>
            </a:r>
          </a:p>
          <a:p>
            <a:r>
              <a:rPr lang="en-US" dirty="0"/>
              <a:t>ACL 2016</a:t>
            </a:r>
          </a:p>
        </p:txBody>
      </p:sp>
    </p:spTree>
    <p:extLst>
      <p:ext uri="{BB962C8B-B14F-4D97-AF65-F5344CB8AC3E}">
        <p14:creationId xmlns:p14="http://schemas.microsoft.com/office/powerpoint/2010/main" val="2758185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ELMo</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40</a:t>
            </a:fld>
            <a:endParaRPr lang="en-US"/>
          </a:p>
        </p:txBody>
      </p:sp>
      <p:sp>
        <p:nvSpPr>
          <p:cNvPr id="7" name="ZoneTexte 6">
            <a:extLst>
              <a:ext uri="{FF2B5EF4-FFF2-40B4-BE49-F238E27FC236}">
                <a16:creationId xmlns:a16="http://schemas.microsoft.com/office/drawing/2014/main" id="{9B0B667D-5AF9-9349-877E-0002A6CF5267}"/>
              </a:ext>
            </a:extLst>
          </p:cNvPr>
          <p:cNvSpPr txBox="1"/>
          <p:nvPr/>
        </p:nvSpPr>
        <p:spPr>
          <a:xfrm>
            <a:off x="101250" y="1100379"/>
            <a:ext cx="5232701" cy="1492716"/>
          </a:xfrm>
          <a:prstGeom prst="rect">
            <a:avLst/>
          </a:prstGeom>
          <a:solidFill>
            <a:schemeClr val="accent6">
              <a:lumMod val="40000"/>
              <a:lumOff val="60000"/>
            </a:schemeClr>
          </a:solidFill>
        </p:spPr>
        <p:txBody>
          <a:bodyPr wrap="square" rtlCol="0">
            <a:spAutoFit/>
          </a:bodyPr>
          <a:lstStyle/>
          <a:p>
            <a:r>
              <a:rPr lang="en-US" sz="1900" i="1" dirty="0"/>
              <a:t>Deep contextualized word representations</a:t>
            </a:r>
          </a:p>
          <a:p>
            <a:r>
              <a:rPr lang="en-US" dirty="0"/>
              <a:t>Peters, Matthew E. and Neumann, Mark and </a:t>
            </a:r>
            <a:r>
              <a:rPr lang="en-US" dirty="0" err="1"/>
              <a:t>Iyyer</a:t>
            </a:r>
            <a:r>
              <a:rPr lang="en-US" dirty="0"/>
              <a:t>, Mohit and Gardner, Matt and Clark, Christopher and Lee, Kenton and </a:t>
            </a:r>
            <a:r>
              <a:rPr lang="en-US" dirty="0" err="1"/>
              <a:t>Zettlemoyer</a:t>
            </a:r>
            <a:r>
              <a:rPr lang="en-US" dirty="0"/>
              <a:t>, Luke. </a:t>
            </a:r>
          </a:p>
          <a:p>
            <a:r>
              <a:rPr lang="en-US" dirty="0"/>
              <a:t>In: Proc. of NAACL 2018.</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107BE400-2633-0B48-AEA7-E8C4582BAF5A}"/>
                  </a:ext>
                </a:extLst>
              </p:cNvPr>
              <p:cNvSpPr txBox="1"/>
              <p:nvPr/>
            </p:nvSpPr>
            <p:spPr>
              <a:xfrm>
                <a:off x="5786204" y="3087656"/>
                <a:ext cx="2817969" cy="779124"/>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fr-FR" b="0" i="1" smtClean="0">
                              <a:latin typeface="Cambria Math" panose="02040503050406030204" pitchFamily="18" charset="0"/>
                            </a:rPr>
                            <m:t>𝑧</m:t>
                          </m:r>
                        </m:e>
                        <m:sub>
                          <m:r>
                            <a:rPr lang="fr-FR" b="0" i="1" smtClean="0">
                              <a:latin typeface="Cambria Math" panose="02040503050406030204" pitchFamily="18" charset="0"/>
                            </a:rPr>
                            <m:t>𝑤</m:t>
                          </m:r>
                        </m:sub>
                        <m:sup>
                          <m:r>
                            <a:rPr lang="fr-FR" b="0" i="1" smtClean="0">
                              <a:latin typeface="Cambria Math" panose="02040503050406030204" pitchFamily="18" charset="0"/>
                            </a:rPr>
                            <m:t>𝐸𝐿𝑀𝑜</m:t>
                          </m:r>
                        </m:sup>
                      </m:sSubSup>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𝛾</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=0</m:t>
                          </m:r>
                        </m:sub>
                        <m:sup>
                          <m:r>
                            <a:rPr lang="fr-FR" b="0" i="1" smtClean="0">
                              <a:latin typeface="Cambria Math" panose="02040503050406030204" pitchFamily="18" charset="0"/>
                              <a:ea typeface="Cambria Math" panose="02040503050406030204" pitchFamily="18" charset="0"/>
                            </a:rPr>
                            <m:t>𝐿</m:t>
                          </m:r>
                        </m:sup>
                        <m:e>
                          <m:sSubSup>
                            <m:sSubSupPr>
                              <m:ctrlPr>
                                <a:rPr lang="fr-FR" b="0" i="1" smtClean="0">
                                  <a:latin typeface="Cambria Math" panose="02040503050406030204" pitchFamily="18" charset="0"/>
                                  <a:ea typeface="Cambria Math" panose="02040503050406030204" pitchFamily="18" charset="0"/>
                                </a:rPr>
                              </m:ctrlPr>
                            </m:sSubSupPr>
                            <m:e>
                              <m:r>
                                <a:rPr lang="fr-FR" b="0" i="1" smtClean="0">
                                  <a:latin typeface="Cambria Math" panose="02040503050406030204" pitchFamily="18" charset="0"/>
                                  <a:ea typeface="Cambria Math" panose="02040503050406030204" pitchFamily="18" charset="0"/>
                                </a:rPr>
                                <m:t>𝑠</m:t>
                              </m:r>
                            </m:e>
                            <m:sub>
                              <m:r>
                                <a:rPr lang="fr-FR" b="0" i="1" smtClean="0">
                                  <a:latin typeface="Cambria Math" panose="02040503050406030204" pitchFamily="18" charset="0"/>
                                  <a:ea typeface="Cambria Math" panose="02040503050406030204" pitchFamily="18" charset="0"/>
                                </a:rPr>
                                <m:t>𝑖</m:t>
                              </m:r>
                            </m:sub>
                            <m:sup>
                              <m:r>
                                <a:rPr lang="fr-FR" b="0" i="1" smtClean="0">
                                  <a:latin typeface="Cambria Math" panose="02040503050406030204" pitchFamily="18" charset="0"/>
                                  <a:ea typeface="Cambria Math" panose="02040503050406030204" pitchFamily="18" charset="0"/>
                                </a:rPr>
                                <m:t>𝑡𝑎𝑠𝑘</m:t>
                              </m:r>
                            </m:sup>
                          </m:sSubSup>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3" name="ZoneTexte 2">
                <a:extLst>
                  <a:ext uri="{FF2B5EF4-FFF2-40B4-BE49-F238E27FC236}">
                    <a16:creationId xmlns:a16="http://schemas.microsoft.com/office/drawing/2014/main" id="{107BE400-2633-0B48-AEA7-E8C4582BAF5A}"/>
                  </a:ext>
                </a:extLst>
              </p:cNvPr>
              <p:cNvSpPr txBox="1">
                <a:spLocks noRot="1" noChangeAspect="1" noMove="1" noResize="1" noEditPoints="1" noAdjustHandles="1" noChangeArrowheads="1" noChangeShapeType="1" noTextEdit="1"/>
              </p:cNvSpPr>
              <p:nvPr/>
            </p:nvSpPr>
            <p:spPr>
              <a:xfrm>
                <a:off x="5786204" y="3087656"/>
                <a:ext cx="2817969" cy="779124"/>
              </a:xfrm>
              <a:prstGeom prst="rect">
                <a:avLst/>
              </a:prstGeom>
              <a:blipFill>
                <a:blip r:embed="rId4"/>
                <a:stretch>
                  <a:fillRect t="-112903" b="-174194"/>
                </a:stretch>
              </a:blipFill>
              <a:ln/>
            </p:spPr>
            <p:txBody>
              <a:bodyPr/>
              <a:lstStyle/>
              <a:p>
                <a:r>
                  <a:rPr lang="en-US">
                    <a:noFill/>
                  </a:rPr>
                  <a:t> </a:t>
                </a:r>
              </a:p>
            </p:txBody>
          </p:sp>
        </mc:Fallback>
      </mc:AlternateContent>
      <p:pic>
        <p:nvPicPr>
          <p:cNvPr id="8" name="Image 7" descr="Une image contenant texte&#10;&#10;Description générée automatiquement">
            <a:extLst>
              <a:ext uri="{FF2B5EF4-FFF2-40B4-BE49-F238E27FC236}">
                <a16:creationId xmlns:a16="http://schemas.microsoft.com/office/drawing/2014/main" id="{43A52168-3CBD-754E-B65F-6747FFD11E62}"/>
              </a:ext>
            </a:extLst>
          </p:cNvPr>
          <p:cNvPicPr>
            <a:picLocks noChangeAspect="1"/>
          </p:cNvPicPr>
          <p:nvPr/>
        </p:nvPicPr>
        <p:blipFill>
          <a:blip r:embed="rId5"/>
          <a:stretch>
            <a:fillRect/>
          </a:stretch>
        </p:blipFill>
        <p:spPr>
          <a:xfrm>
            <a:off x="5333951" y="1188386"/>
            <a:ext cx="4369525" cy="1428818"/>
          </a:xfrm>
          <a:prstGeom prst="rect">
            <a:avLst/>
          </a:prstGeom>
        </p:spPr>
      </p:pic>
      <p:pic>
        <p:nvPicPr>
          <p:cNvPr id="6" name="Image 5">
            <a:extLst>
              <a:ext uri="{FF2B5EF4-FFF2-40B4-BE49-F238E27FC236}">
                <a16:creationId xmlns:a16="http://schemas.microsoft.com/office/drawing/2014/main" id="{F60CAD12-B4D6-9F46-B2F6-2454402F7757}"/>
              </a:ext>
            </a:extLst>
          </p:cNvPr>
          <p:cNvPicPr>
            <a:picLocks noChangeAspect="1"/>
          </p:cNvPicPr>
          <p:nvPr/>
        </p:nvPicPr>
        <p:blipFill>
          <a:blip r:embed="rId6"/>
          <a:stretch>
            <a:fillRect/>
          </a:stretch>
        </p:blipFill>
        <p:spPr>
          <a:xfrm>
            <a:off x="-317616" y="2705211"/>
            <a:ext cx="9779232" cy="4030629"/>
          </a:xfrm>
          <a:prstGeom prst="rect">
            <a:avLst/>
          </a:prstGeom>
        </p:spPr>
      </p:pic>
    </p:spTree>
    <p:extLst>
      <p:ext uri="{BB962C8B-B14F-4D97-AF65-F5344CB8AC3E}">
        <p14:creationId xmlns:p14="http://schemas.microsoft.com/office/powerpoint/2010/main" val="36729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41</a:t>
            </a:fld>
            <a:endParaRPr lang="fr-FR"/>
          </a:p>
        </p:txBody>
      </p:sp>
      <p:pic>
        <p:nvPicPr>
          <p:cNvPr id="12" name="Espace réservé du contenu 11">
            <a:extLst>
              <a:ext uri="{FF2B5EF4-FFF2-40B4-BE49-F238E27FC236}">
                <a16:creationId xmlns:a16="http://schemas.microsoft.com/office/drawing/2014/main" id="{BC87658E-8F97-1746-A85B-AE7A6D60E947}"/>
              </a:ext>
            </a:extLst>
          </p:cNvPr>
          <p:cNvPicPr>
            <a:picLocks noGrp="1" noChangeAspect="1"/>
          </p:cNvPicPr>
          <p:nvPr>
            <p:ph idx="1"/>
          </p:nvPr>
        </p:nvPicPr>
        <p:blipFill>
          <a:blip r:embed="rId3"/>
          <a:stretch>
            <a:fillRect/>
          </a:stretch>
        </p:blipFill>
        <p:spPr>
          <a:xfrm>
            <a:off x="332249" y="1134336"/>
            <a:ext cx="8509829" cy="5080495"/>
          </a:xfrm>
        </p:spPr>
      </p:pic>
      <p:sp>
        <p:nvSpPr>
          <p:cNvPr id="5" name="ZoneTexte 4">
            <a:extLst>
              <a:ext uri="{FF2B5EF4-FFF2-40B4-BE49-F238E27FC236}">
                <a16:creationId xmlns:a16="http://schemas.microsoft.com/office/drawing/2014/main" id="{B5DC0798-D116-3642-B441-915AF5B92E01}"/>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Rush et al., 2015</a:t>
            </a:r>
          </a:p>
        </p:txBody>
      </p:sp>
    </p:spTree>
    <p:extLst>
      <p:ext uri="{BB962C8B-B14F-4D97-AF65-F5344CB8AC3E}">
        <p14:creationId xmlns:p14="http://schemas.microsoft.com/office/powerpoint/2010/main" val="1673476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Resume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42</a:t>
            </a:fld>
            <a:endParaRPr lang="fr-FR"/>
          </a:p>
        </p:txBody>
      </p:sp>
      <p:sp>
        <p:nvSpPr>
          <p:cNvPr id="3" name="ZoneTexte 2">
            <a:extLst>
              <a:ext uri="{FF2B5EF4-FFF2-40B4-BE49-F238E27FC236}">
                <a16:creationId xmlns:a16="http://schemas.microsoft.com/office/drawing/2014/main" id="{D5C57071-DA8D-9B40-8259-73A319EB09AB}"/>
              </a:ext>
            </a:extLst>
          </p:cNvPr>
          <p:cNvSpPr txBox="1"/>
          <p:nvPr/>
        </p:nvSpPr>
        <p:spPr>
          <a:xfrm>
            <a:off x="2943969" y="2946928"/>
            <a:ext cx="3204660" cy="369332"/>
          </a:xfrm>
          <a:prstGeom prst="rect">
            <a:avLst/>
          </a:prstGeom>
          <a:noFill/>
        </p:spPr>
        <p:txBody>
          <a:bodyPr wrap="none" rtlCol="0">
            <a:spAutoFit/>
          </a:bodyPr>
          <a:lstStyle/>
          <a:p>
            <a:r>
              <a:rPr lang="en-US" i="1" dirty="0"/>
              <a:t>Illustration of the Text generator</a:t>
            </a:r>
          </a:p>
        </p:txBody>
      </p:sp>
      <p:pic>
        <p:nvPicPr>
          <p:cNvPr id="10" name="Image 9">
            <a:extLst>
              <a:ext uri="{FF2B5EF4-FFF2-40B4-BE49-F238E27FC236}">
                <a16:creationId xmlns:a16="http://schemas.microsoft.com/office/drawing/2014/main" id="{D098DB2E-D8BA-564C-81B2-4AC558350935}"/>
              </a:ext>
            </a:extLst>
          </p:cNvPr>
          <p:cNvPicPr>
            <a:picLocks noChangeAspect="1"/>
          </p:cNvPicPr>
          <p:nvPr/>
        </p:nvPicPr>
        <p:blipFill>
          <a:blip r:embed="rId3"/>
          <a:stretch>
            <a:fillRect/>
          </a:stretch>
        </p:blipFill>
        <p:spPr>
          <a:xfrm>
            <a:off x="101299" y="1087627"/>
            <a:ext cx="8890000" cy="1803400"/>
          </a:xfrm>
          <a:prstGeom prst="rect">
            <a:avLst/>
          </a:prstGeom>
        </p:spPr>
      </p:pic>
      <p:pic>
        <p:nvPicPr>
          <p:cNvPr id="12" name="Image 11">
            <a:extLst>
              <a:ext uri="{FF2B5EF4-FFF2-40B4-BE49-F238E27FC236}">
                <a16:creationId xmlns:a16="http://schemas.microsoft.com/office/drawing/2014/main" id="{10C9860F-C683-B84A-B0ED-DAD591970472}"/>
              </a:ext>
            </a:extLst>
          </p:cNvPr>
          <p:cNvPicPr>
            <a:picLocks noChangeAspect="1"/>
          </p:cNvPicPr>
          <p:nvPr/>
        </p:nvPicPr>
        <p:blipFill>
          <a:blip r:embed="rId4"/>
          <a:stretch>
            <a:fillRect/>
          </a:stretch>
        </p:blipFill>
        <p:spPr>
          <a:xfrm>
            <a:off x="330200" y="3541740"/>
            <a:ext cx="8483600" cy="2032000"/>
          </a:xfrm>
          <a:prstGeom prst="rect">
            <a:avLst/>
          </a:prstGeom>
        </p:spPr>
      </p:pic>
      <p:sp>
        <p:nvSpPr>
          <p:cNvPr id="13" name="ZoneTexte 12">
            <a:extLst>
              <a:ext uri="{FF2B5EF4-FFF2-40B4-BE49-F238E27FC236}">
                <a16:creationId xmlns:a16="http://schemas.microsoft.com/office/drawing/2014/main" id="{B85CD6F8-E73E-D943-A149-114A41BCDD0D}"/>
              </a:ext>
            </a:extLst>
          </p:cNvPr>
          <p:cNvSpPr txBox="1"/>
          <p:nvPr/>
        </p:nvSpPr>
        <p:spPr>
          <a:xfrm>
            <a:off x="3260423" y="5568090"/>
            <a:ext cx="3070071" cy="369332"/>
          </a:xfrm>
          <a:prstGeom prst="rect">
            <a:avLst/>
          </a:prstGeom>
          <a:noFill/>
        </p:spPr>
        <p:txBody>
          <a:bodyPr wrap="none" rtlCol="0">
            <a:spAutoFit/>
          </a:bodyPr>
          <a:lstStyle/>
          <a:p>
            <a:r>
              <a:rPr lang="en-US" i="1" dirty="0"/>
              <a:t>Illustration of the Decoder </a:t>
            </a:r>
            <a:r>
              <a:rPr lang="en-US" i="1" dirty="0">
                <a:solidFill>
                  <a:schemeClr val="tx1">
                    <a:lumMod val="75000"/>
                    <a:lumOff val="25000"/>
                  </a:schemeClr>
                </a:solidFill>
              </a:rPr>
              <a:t>[1]</a:t>
            </a:r>
          </a:p>
        </p:txBody>
      </p:sp>
      <p:sp>
        <p:nvSpPr>
          <p:cNvPr id="8" name="ZoneTexte 7">
            <a:extLst>
              <a:ext uri="{FF2B5EF4-FFF2-40B4-BE49-F238E27FC236}">
                <a16:creationId xmlns:a16="http://schemas.microsoft.com/office/drawing/2014/main" id="{E66EBEEF-BC3A-FF49-A2F5-1E339DA2E626}"/>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I. Goodfellow, Y. </a:t>
            </a:r>
            <a:r>
              <a:rPr lang="en-US" i="1" dirty="0" err="1">
                <a:solidFill>
                  <a:schemeClr val="tx1">
                    <a:lumMod val="75000"/>
                    <a:lumOff val="25000"/>
                  </a:schemeClr>
                </a:solidFill>
              </a:rPr>
              <a:t>Bengio</a:t>
            </a:r>
            <a:r>
              <a:rPr lang="en-US" i="1" dirty="0">
                <a:solidFill>
                  <a:schemeClr val="tx1">
                    <a:lumMod val="75000"/>
                    <a:lumOff val="25000"/>
                  </a:schemeClr>
                </a:solidFill>
              </a:rPr>
              <a:t>, A. Courville (2016)</a:t>
            </a:r>
          </a:p>
        </p:txBody>
      </p:sp>
    </p:spTree>
    <p:extLst>
      <p:ext uri="{BB962C8B-B14F-4D97-AF65-F5344CB8AC3E}">
        <p14:creationId xmlns:p14="http://schemas.microsoft.com/office/powerpoint/2010/main" val="2490127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 coins arrondis 10">
            <a:extLst>
              <a:ext uri="{FF2B5EF4-FFF2-40B4-BE49-F238E27FC236}">
                <a16:creationId xmlns:a16="http://schemas.microsoft.com/office/drawing/2014/main" id="{9475724B-C510-084F-AB64-44C7CE06C956}"/>
              </a:ext>
            </a:extLst>
          </p:cNvPr>
          <p:cNvSpPr/>
          <p:nvPr/>
        </p:nvSpPr>
        <p:spPr>
          <a:xfrm>
            <a:off x="645480" y="6111216"/>
            <a:ext cx="4627345" cy="3693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 coins arrondis 5">
            <a:extLst>
              <a:ext uri="{FF2B5EF4-FFF2-40B4-BE49-F238E27FC236}">
                <a16:creationId xmlns:a16="http://schemas.microsoft.com/office/drawing/2014/main" id="{D2E32043-0FF3-FA43-9F40-D0581E2D960E}"/>
              </a:ext>
            </a:extLst>
          </p:cNvPr>
          <p:cNvSpPr/>
          <p:nvPr/>
        </p:nvSpPr>
        <p:spPr>
          <a:xfrm>
            <a:off x="1336749" y="3384362"/>
            <a:ext cx="6470498" cy="369332"/>
          </a:xfrm>
          <a:prstGeom prst="roundRect">
            <a:avLst/>
          </a:prstGeom>
          <a:solidFill>
            <a:srgbClr val="CA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 - Classification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43</a:t>
            </a:fld>
            <a:endParaRPr lang="en-US"/>
          </a:p>
        </p:txBody>
      </p:sp>
      <p:sp>
        <p:nvSpPr>
          <p:cNvPr id="10" name="Rectangle 9">
            <a:extLst>
              <a:ext uri="{FF2B5EF4-FFF2-40B4-BE49-F238E27FC236}">
                <a16:creationId xmlns:a16="http://schemas.microsoft.com/office/drawing/2014/main" id="{39BD7327-352A-DB4F-AF0E-76134A9EC965}"/>
              </a:ext>
            </a:extLst>
          </p:cNvPr>
          <p:cNvSpPr/>
          <p:nvPr/>
        </p:nvSpPr>
        <p:spPr>
          <a:xfrm>
            <a:off x="1336749" y="3372132"/>
            <a:ext cx="6470497" cy="369332"/>
          </a:xfrm>
          <a:prstGeom prst="rect">
            <a:avLst/>
          </a:prstGeom>
        </p:spPr>
        <p:txBody>
          <a:bodyPr wrap="square">
            <a:spAutoFit/>
          </a:bodyPr>
          <a:lstStyle/>
          <a:p>
            <a:pPr algn="ctr"/>
            <a:r>
              <a:rPr lang="en-US" i="1" dirty="0"/>
              <a:t> Industry classification results on 150 classes.</a:t>
            </a:r>
          </a:p>
        </p:txBody>
      </p:sp>
      <p:sp>
        <p:nvSpPr>
          <p:cNvPr id="13" name="Rectangle 12">
            <a:extLst>
              <a:ext uri="{FF2B5EF4-FFF2-40B4-BE49-F238E27FC236}">
                <a16:creationId xmlns:a16="http://schemas.microsoft.com/office/drawing/2014/main" id="{BE394AE9-2AA3-6E42-AFA8-F64B9503D95C}"/>
              </a:ext>
            </a:extLst>
          </p:cNvPr>
          <p:cNvSpPr/>
          <p:nvPr/>
        </p:nvSpPr>
        <p:spPr>
          <a:xfrm>
            <a:off x="645480" y="6111216"/>
            <a:ext cx="4627345" cy="369332"/>
          </a:xfrm>
          <a:prstGeom prst="rect">
            <a:avLst/>
          </a:prstGeom>
        </p:spPr>
        <p:txBody>
          <a:bodyPr wrap="square">
            <a:spAutoFit/>
          </a:bodyPr>
          <a:lstStyle/>
          <a:p>
            <a:pPr algn="ctr"/>
            <a:r>
              <a:rPr lang="en-US" i="1" dirty="0"/>
              <a:t>Skills Prediction Results on 523 classes</a:t>
            </a:r>
          </a:p>
        </p:txBody>
      </p:sp>
      <p:sp>
        <p:nvSpPr>
          <p:cNvPr id="3" name="ZoneTexte 2">
            <a:extLst>
              <a:ext uri="{FF2B5EF4-FFF2-40B4-BE49-F238E27FC236}">
                <a16:creationId xmlns:a16="http://schemas.microsoft.com/office/drawing/2014/main" id="{A59EA2BC-193A-EC48-BA7C-FA8236803102}"/>
              </a:ext>
            </a:extLst>
          </p:cNvPr>
          <p:cNvSpPr txBox="1"/>
          <p:nvPr/>
        </p:nvSpPr>
        <p:spPr>
          <a:xfrm>
            <a:off x="5852810" y="4248565"/>
            <a:ext cx="2645706" cy="1631216"/>
          </a:xfrm>
          <a:prstGeom prst="rect">
            <a:avLst/>
          </a:prstGeom>
          <a:solidFill>
            <a:schemeClr val="tx2">
              <a:lumMod val="20000"/>
              <a:lumOff val="80000"/>
            </a:schemeClr>
          </a:solidFill>
        </p:spPr>
        <p:txBody>
          <a:bodyPr wrap="square" rtlCol="0" anchor="ctr">
            <a:spAutoFit/>
          </a:bodyPr>
          <a:lstStyle/>
          <a:p>
            <a:pPr marL="285750" indent="-285750">
              <a:buFont typeface="Police système Courant"/>
              <a:buChar char="→"/>
            </a:pPr>
            <a:r>
              <a:rPr lang="en-US" sz="2000" dirty="0">
                <a:solidFill>
                  <a:schemeClr val="tx2"/>
                </a:solidFill>
              </a:rPr>
              <a:t>ELMo gets </a:t>
            </a:r>
            <a:r>
              <a:rPr lang="en-US" sz="2000" b="1" dirty="0">
                <a:solidFill>
                  <a:schemeClr val="tx2"/>
                </a:solidFill>
              </a:rPr>
              <a:t>best</a:t>
            </a:r>
            <a:r>
              <a:rPr lang="en-US" sz="2000" dirty="0">
                <a:solidFill>
                  <a:schemeClr val="tx2"/>
                </a:solidFill>
              </a:rPr>
              <a:t> performances</a:t>
            </a:r>
          </a:p>
          <a:p>
            <a:pPr marL="285750" indent="-285750">
              <a:buFont typeface="Police système Courant"/>
              <a:buChar char="→"/>
            </a:pPr>
            <a:endParaRPr lang="en-US" sz="2000" dirty="0">
              <a:solidFill>
                <a:schemeClr val="tx2"/>
              </a:solidFill>
            </a:endParaRPr>
          </a:p>
          <a:p>
            <a:pPr marL="285750" indent="-285750">
              <a:buFont typeface="Police système Courant"/>
              <a:buChar char="→"/>
            </a:pPr>
            <a:r>
              <a:rPr lang="en-US" sz="2000" dirty="0">
                <a:solidFill>
                  <a:schemeClr val="tx2"/>
                </a:solidFill>
              </a:rPr>
              <a:t>But FT_CV is still </a:t>
            </a:r>
            <a:r>
              <a:rPr lang="en-US" sz="2000" b="1" dirty="0">
                <a:solidFill>
                  <a:schemeClr val="tx2"/>
                </a:solidFill>
              </a:rPr>
              <a:t>competitive</a:t>
            </a:r>
          </a:p>
        </p:txBody>
      </p:sp>
      <p:pic>
        <p:nvPicPr>
          <p:cNvPr id="16" name="Image 15" descr="Une image contenant table&#10;&#10;Description générée automatiquement">
            <a:extLst>
              <a:ext uri="{FF2B5EF4-FFF2-40B4-BE49-F238E27FC236}">
                <a16:creationId xmlns:a16="http://schemas.microsoft.com/office/drawing/2014/main" id="{5272AEE6-E86B-C04D-96FD-2BF592A4DF76}"/>
              </a:ext>
            </a:extLst>
          </p:cNvPr>
          <p:cNvPicPr>
            <a:picLocks noChangeAspect="1"/>
          </p:cNvPicPr>
          <p:nvPr/>
        </p:nvPicPr>
        <p:blipFill>
          <a:blip r:embed="rId3"/>
          <a:stretch>
            <a:fillRect/>
          </a:stretch>
        </p:blipFill>
        <p:spPr>
          <a:xfrm>
            <a:off x="645481" y="4117994"/>
            <a:ext cx="4627344" cy="1761787"/>
          </a:xfrm>
          <a:prstGeom prst="rect">
            <a:avLst/>
          </a:prstGeom>
        </p:spPr>
      </p:pic>
      <p:pic>
        <p:nvPicPr>
          <p:cNvPr id="18" name="Image 17" descr="Une image contenant table&#10;&#10;Description générée automatiquement">
            <a:extLst>
              <a:ext uri="{FF2B5EF4-FFF2-40B4-BE49-F238E27FC236}">
                <a16:creationId xmlns:a16="http://schemas.microsoft.com/office/drawing/2014/main" id="{420D3D37-F455-1841-A53B-4B6E79D48F45}"/>
              </a:ext>
            </a:extLst>
          </p:cNvPr>
          <p:cNvPicPr>
            <a:picLocks noChangeAspect="1"/>
          </p:cNvPicPr>
          <p:nvPr/>
        </p:nvPicPr>
        <p:blipFill>
          <a:blip r:embed="rId4"/>
          <a:stretch>
            <a:fillRect/>
          </a:stretch>
        </p:blipFill>
        <p:spPr>
          <a:xfrm>
            <a:off x="1336749" y="1076254"/>
            <a:ext cx="6470497" cy="2161451"/>
          </a:xfrm>
          <a:prstGeom prst="rect">
            <a:avLst/>
          </a:prstGeom>
        </p:spPr>
      </p:pic>
    </p:spTree>
    <p:extLst>
      <p:ext uri="{BB962C8B-B14F-4D97-AF65-F5344CB8AC3E}">
        <p14:creationId xmlns:p14="http://schemas.microsoft.com/office/powerpoint/2010/main" val="526574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Next Job Generation – BLEU score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44</a:t>
            </a:fld>
            <a:endParaRPr lang="en-US"/>
          </a:p>
        </p:txBody>
      </p:sp>
      <p:pic>
        <p:nvPicPr>
          <p:cNvPr id="8" name="Espace réservé du contenu 7" descr="Une image contenant table&#10;&#10;Description générée automatiquement">
            <a:extLst>
              <a:ext uri="{FF2B5EF4-FFF2-40B4-BE49-F238E27FC236}">
                <a16:creationId xmlns:a16="http://schemas.microsoft.com/office/drawing/2014/main" id="{4171DE0C-507A-E54A-A0FD-CCDAE9CAF9EC}"/>
              </a:ext>
            </a:extLst>
          </p:cNvPr>
          <p:cNvPicPr>
            <a:picLocks noGrp="1" noChangeAspect="1"/>
          </p:cNvPicPr>
          <p:nvPr>
            <p:ph idx="1"/>
          </p:nvPr>
        </p:nvPicPr>
        <p:blipFill>
          <a:blip r:embed="rId3"/>
          <a:stretch>
            <a:fillRect/>
          </a:stretch>
        </p:blipFill>
        <p:spPr>
          <a:xfrm>
            <a:off x="311508" y="1076297"/>
            <a:ext cx="8806069" cy="2949401"/>
          </a:xfrm>
        </p:spPr>
      </p:pic>
      <p:sp>
        <p:nvSpPr>
          <p:cNvPr id="13" name="ZoneTexte 12">
            <a:extLst>
              <a:ext uri="{FF2B5EF4-FFF2-40B4-BE49-F238E27FC236}">
                <a16:creationId xmlns:a16="http://schemas.microsoft.com/office/drawing/2014/main" id="{6934B951-660D-4A4E-8E23-BEFD75412081}"/>
              </a:ext>
            </a:extLst>
          </p:cNvPr>
          <p:cNvSpPr txBox="1"/>
          <p:nvPr/>
        </p:nvSpPr>
        <p:spPr>
          <a:xfrm>
            <a:off x="1457813" y="3823753"/>
            <a:ext cx="6164358" cy="369332"/>
          </a:xfrm>
          <a:prstGeom prst="rect">
            <a:avLst/>
          </a:prstGeom>
          <a:noFill/>
        </p:spPr>
        <p:txBody>
          <a:bodyPr wrap="square" rtlCol="0">
            <a:spAutoFit/>
          </a:bodyPr>
          <a:lstStyle/>
          <a:p>
            <a:pPr algn="ctr"/>
            <a:r>
              <a:rPr lang="fr-FR" i="1" dirty="0">
                <a:solidFill>
                  <a:schemeClr val="tx1">
                    <a:lumMod val="75000"/>
                    <a:lumOff val="25000"/>
                  </a:schemeClr>
                </a:solidFill>
              </a:rPr>
              <a:t>Illustration of the BLEU[1] score</a:t>
            </a:r>
          </a:p>
        </p:txBody>
      </p:sp>
      <p:sp>
        <p:nvSpPr>
          <p:cNvPr id="15" name="ZoneTexte 14">
            <a:extLst>
              <a:ext uri="{FF2B5EF4-FFF2-40B4-BE49-F238E27FC236}">
                <a16:creationId xmlns:a16="http://schemas.microsoft.com/office/drawing/2014/main" id="{68529AE5-5A5D-9348-AA00-EB6943AAA74E}"/>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a:t>
            </a:r>
            <a:r>
              <a:rPr lang="en-US" i="1" dirty="0" err="1">
                <a:solidFill>
                  <a:schemeClr val="tx1">
                    <a:lumMod val="75000"/>
                    <a:lumOff val="25000"/>
                  </a:schemeClr>
                </a:solidFill>
              </a:rPr>
              <a:t>Papineni</a:t>
            </a:r>
            <a:r>
              <a:rPr lang="en-US" i="1" dirty="0">
                <a:solidFill>
                  <a:schemeClr val="tx1">
                    <a:lumMod val="75000"/>
                    <a:lumOff val="25000"/>
                  </a:schemeClr>
                </a:solidFill>
              </a:rPr>
              <a:t> et al., 2002, [2]</a:t>
            </a:r>
            <a:r>
              <a:rPr lang="en-US" i="1" dirty="0" err="1">
                <a:solidFill>
                  <a:schemeClr val="tx1">
                    <a:lumMod val="75000"/>
                    <a:lumOff val="25000"/>
                  </a:schemeClr>
                </a:solidFill>
              </a:rPr>
              <a:t>Callison</a:t>
            </a:r>
            <a:r>
              <a:rPr lang="en-US" i="1" dirty="0">
                <a:solidFill>
                  <a:schemeClr val="tx1">
                    <a:lumMod val="75000"/>
                    <a:lumOff val="25000"/>
                  </a:schemeClr>
                </a:solidFill>
              </a:rPr>
              <a:t>-Burch et al., 2006</a:t>
            </a:r>
          </a:p>
        </p:txBody>
      </p:sp>
      <p:sp>
        <p:nvSpPr>
          <p:cNvPr id="16" name="ZoneTexte 15">
            <a:extLst>
              <a:ext uri="{FF2B5EF4-FFF2-40B4-BE49-F238E27FC236}">
                <a16:creationId xmlns:a16="http://schemas.microsoft.com/office/drawing/2014/main" id="{265C96E4-82C7-F642-9B5F-7A303E9BBAD4}"/>
              </a:ext>
            </a:extLst>
          </p:cNvPr>
          <p:cNvSpPr txBox="1"/>
          <p:nvPr/>
        </p:nvSpPr>
        <p:spPr>
          <a:xfrm>
            <a:off x="802888" y="4680790"/>
            <a:ext cx="7801285" cy="1261884"/>
          </a:xfrm>
          <a:prstGeom prst="rect">
            <a:avLst/>
          </a:prstGeom>
          <a:solidFill>
            <a:schemeClr val="tx2">
              <a:lumMod val="20000"/>
              <a:lumOff val="80000"/>
            </a:schemeClr>
          </a:solidFill>
          <a:ln>
            <a:noFill/>
          </a:ln>
        </p:spPr>
        <p:txBody>
          <a:bodyPr wrap="square" rtlCol="0" anchor="ctr">
            <a:spAutoFit/>
          </a:bodyPr>
          <a:lstStyle/>
          <a:p>
            <a:pPr algn="ctr"/>
            <a:r>
              <a:rPr lang="en-US" sz="2800" b="1" dirty="0">
                <a:solidFill>
                  <a:schemeClr val="accent1"/>
                </a:solidFill>
              </a:rPr>
              <a:t>Limitations</a:t>
            </a:r>
          </a:p>
          <a:p>
            <a:pPr algn="ctr"/>
            <a:r>
              <a:rPr lang="en-US" sz="2400" dirty="0">
                <a:solidFill>
                  <a:schemeClr val="tx1">
                    <a:lumMod val="75000"/>
                    <a:lumOff val="25000"/>
                  </a:schemeClr>
                </a:solidFill>
              </a:rPr>
              <a:t>Semantic is not measured.</a:t>
            </a:r>
          </a:p>
          <a:p>
            <a:pPr algn="ctr"/>
            <a:r>
              <a:rPr lang="en-US" sz="2400" dirty="0">
                <a:solidFill>
                  <a:schemeClr val="tx1">
                    <a:lumMod val="75000"/>
                    <a:lumOff val="25000"/>
                  </a:schemeClr>
                </a:solidFill>
              </a:rPr>
              <a:t>Poorly formed sentences can still get a good score.</a:t>
            </a:r>
          </a:p>
        </p:txBody>
      </p:sp>
    </p:spTree>
    <p:extLst>
      <p:ext uri="{BB962C8B-B14F-4D97-AF65-F5344CB8AC3E}">
        <p14:creationId xmlns:p14="http://schemas.microsoft.com/office/powerpoint/2010/main" val="17573294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Results – Next job Generation</a:t>
            </a:r>
          </a:p>
        </p:txBody>
      </p:sp>
      <p:pic>
        <p:nvPicPr>
          <p:cNvPr id="7" name="Espace réservé du contenu 6" descr="Une image contenant table&#10;&#10;Description générée automatiquement">
            <a:extLst>
              <a:ext uri="{FF2B5EF4-FFF2-40B4-BE49-F238E27FC236}">
                <a16:creationId xmlns:a16="http://schemas.microsoft.com/office/drawing/2014/main" id="{F9814A81-E662-0A42-BA1C-B70A94447BBF}"/>
              </a:ext>
            </a:extLst>
          </p:cNvPr>
          <p:cNvPicPr>
            <a:picLocks noGrp="1" noChangeAspect="1"/>
          </p:cNvPicPr>
          <p:nvPr>
            <p:ph idx="1"/>
          </p:nvPr>
        </p:nvPicPr>
        <p:blipFill>
          <a:blip r:embed="rId3"/>
          <a:stretch>
            <a:fillRect/>
          </a:stretch>
        </p:blipFill>
        <p:spPr>
          <a:xfrm>
            <a:off x="1803399" y="1448120"/>
            <a:ext cx="5537200" cy="17780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45</a:t>
            </a:fld>
            <a:endParaRPr lang="en-US"/>
          </a:p>
        </p:txBody>
      </p:sp>
      <p:sp>
        <p:nvSpPr>
          <p:cNvPr id="9" name="ZoneTexte 8">
            <a:extLst>
              <a:ext uri="{FF2B5EF4-FFF2-40B4-BE49-F238E27FC236}">
                <a16:creationId xmlns:a16="http://schemas.microsoft.com/office/drawing/2014/main" id="{638216D5-39D9-D94B-8E02-5439DD9A4FDB}"/>
              </a:ext>
            </a:extLst>
          </p:cNvPr>
          <p:cNvSpPr txBox="1"/>
          <p:nvPr/>
        </p:nvSpPr>
        <p:spPr>
          <a:xfrm>
            <a:off x="1489820" y="3226120"/>
            <a:ext cx="6164358" cy="369332"/>
          </a:xfrm>
          <a:prstGeom prst="rect">
            <a:avLst/>
          </a:prstGeom>
          <a:noFill/>
        </p:spPr>
        <p:txBody>
          <a:bodyPr wrap="square" rtlCol="0">
            <a:spAutoFit/>
          </a:bodyPr>
          <a:lstStyle/>
          <a:p>
            <a:pPr algn="ctr"/>
            <a:r>
              <a:rPr lang="en-US" i="1" dirty="0"/>
              <a:t> Experimental results on job generation (title &amp; description)</a:t>
            </a:r>
          </a:p>
        </p:txBody>
      </p:sp>
      <p:sp>
        <p:nvSpPr>
          <p:cNvPr id="11" name="ZoneTexte 10">
            <a:extLst>
              <a:ext uri="{FF2B5EF4-FFF2-40B4-BE49-F238E27FC236}">
                <a16:creationId xmlns:a16="http://schemas.microsoft.com/office/drawing/2014/main" id="{6A7AF379-67F3-1242-AC30-C77C7D1DAA0C}"/>
              </a:ext>
            </a:extLst>
          </p:cNvPr>
          <p:cNvSpPr txBox="1"/>
          <p:nvPr/>
        </p:nvSpPr>
        <p:spPr>
          <a:xfrm>
            <a:off x="1438282" y="4204065"/>
            <a:ext cx="6449447" cy="1938992"/>
          </a:xfrm>
          <a:prstGeom prst="rect">
            <a:avLst/>
          </a:prstGeom>
          <a:noFill/>
        </p:spPr>
        <p:txBody>
          <a:bodyPr wrap="square" rtlCol="0" anchor="ctr">
            <a:spAutoFit/>
          </a:bodyPr>
          <a:lstStyle/>
          <a:p>
            <a:pPr marL="342900" indent="-342900">
              <a:buFont typeface="Police système Courant"/>
              <a:buChar char="→"/>
            </a:pPr>
            <a:r>
              <a:rPr lang="en-US" sz="2400" dirty="0">
                <a:solidFill>
                  <a:schemeClr val="tx2"/>
                </a:solidFill>
              </a:rPr>
              <a:t>The BLEU score: syntax, not meaning</a:t>
            </a:r>
          </a:p>
          <a:p>
            <a:pPr marL="342900" indent="-342900">
              <a:lnSpc>
                <a:spcPct val="200000"/>
              </a:lnSpc>
              <a:buFont typeface="Police système Courant"/>
              <a:buChar char="→"/>
            </a:pPr>
            <a:endParaRPr lang="en-US" sz="2400" dirty="0">
              <a:solidFill>
                <a:schemeClr val="tx2"/>
              </a:solidFill>
            </a:endParaRPr>
          </a:p>
          <a:p>
            <a:pPr marL="342900" indent="-342900">
              <a:buFont typeface="Police système Courant"/>
              <a:buChar char="→"/>
            </a:pPr>
            <a:r>
              <a:rPr lang="en-US" sz="2400" dirty="0">
                <a:solidFill>
                  <a:schemeClr val="tx2"/>
                </a:solidFill>
              </a:rPr>
              <a:t>FT</a:t>
            </a:r>
            <a:r>
              <a:rPr lang="en-US" sz="2400" baseline="-25000" dirty="0">
                <a:solidFill>
                  <a:schemeClr val="tx2"/>
                </a:solidFill>
              </a:rPr>
              <a:t>CV </a:t>
            </a:r>
            <a:r>
              <a:rPr lang="en-US" sz="2400" dirty="0">
                <a:solidFill>
                  <a:schemeClr val="tx2"/>
                </a:solidFill>
              </a:rPr>
              <a:t>outperforms ELMo and </a:t>
            </a:r>
            <a:r>
              <a:rPr lang="en-US" sz="2400" dirty="0" err="1">
                <a:solidFill>
                  <a:schemeClr val="tx2"/>
                </a:solidFill>
              </a:rPr>
              <a:t>FT</a:t>
            </a:r>
            <a:r>
              <a:rPr lang="en-US" sz="2400" baseline="-25000" dirty="0" err="1">
                <a:solidFill>
                  <a:schemeClr val="tx2"/>
                </a:solidFill>
              </a:rPr>
              <a:t>pt</a:t>
            </a:r>
            <a:r>
              <a:rPr lang="en-US" sz="2400" dirty="0">
                <a:solidFill>
                  <a:schemeClr val="tx2"/>
                </a:solidFill>
              </a:rPr>
              <a:t>: </a:t>
            </a:r>
          </a:p>
          <a:p>
            <a:pPr marL="800100" lvl="1" indent="-342900">
              <a:buFont typeface="Police système Courant"/>
              <a:buChar char="→"/>
            </a:pPr>
            <a:r>
              <a:rPr lang="en-US" sz="2400" dirty="0">
                <a:solidFill>
                  <a:schemeClr val="tx2"/>
                </a:solidFill>
              </a:rPr>
              <a:t>a CV is </a:t>
            </a:r>
            <a:r>
              <a:rPr lang="en-US" sz="2400" b="1" dirty="0">
                <a:solidFill>
                  <a:schemeClr val="tx2"/>
                </a:solidFill>
              </a:rPr>
              <a:t>not</a:t>
            </a:r>
            <a:r>
              <a:rPr lang="en-US" sz="2400" dirty="0">
                <a:solidFill>
                  <a:schemeClr val="tx2"/>
                </a:solidFill>
              </a:rPr>
              <a:t> </a:t>
            </a:r>
            <a:r>
              <a:rPr lang="en-US" sz="2400" b="1" dirty="0">
                <a:solidFill>
                  <a:schemeClr val="tx2"/>
                </a:solidFill>
              </a:rPr>
              <a:t>traditional</a:t>
            </a:r>
            <a:r>
              <a:rPr lang="en-US" sz="2400" dirty="0">
                <a:solidFill>
                  <a:schemeClr val="tx2"/>
                </a:solidFill>
              </a:rPr>
              <a:t> natural language. </a:t>
            </a:r>
            <a:endParaRPr lang="en-US" sz="2400" baseline="-25000" dirty="0">
              <a:solidFill>
                <a:schemeClr val="tx2"/>
              </a:solidFill>
            </a:endParaRPr>
          </a:p>
        </p:txBody>
      </p:sp>
    </p:spTree>
    <p:extLst>
      <p:ext uri="{BB962C8B-B14F-4D97-AF65-F5344CB8AC3E}">
        <p14:creationId xmlns:p14="http://schemas.microsoft.com/office/powerpoint/2010/main" val="1861212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46</a:t>
            </a:fld>
            <a:endParaRPr lang="en-US"/>
          </a:p>
        </p:txBody>
      </p:sp>
      <p:sp>
        <p:nvSpPr>
          <p:cNvPr id="13" name="ZoneTexte 12">
            <a:extLst>
              <a:ext uri="{FF2B5EF4-FFF2-40B4-BE49-F238E27FC236}">
                <a16:creationId xmlns:a16="http://schemas.microsoft.com/office/drawing/2014/main" id="{42156332-2844-0A40-A347-9EE5548A96F0}"/>
              </a:ext>
            </a:extLst>
          </p:cNvPr>
          <p:cNvSpPr txBox="1"/>
          <p:nvPr/>
        </p:nvSpPr>
        <p:spPr>
          <a:xfrm>
            <a:off x="317715" y="3099570"/>
            <a:ext cx="8508570" cy="3416320"/>
          </a:xfrm>
          <a:prstGeom prst="rect">
            <a:avLst/>
          </a:prstGeom>
          <a:noFill/>
        </p:spPr>
        <p:txBody>
          <a:bodyPr wrap="square" rtlCol="0">
            <a:spAutoFit/>
          </a:bodyPr>
          <a:lstStyle/>
          <a:p>
            <a:br>
              <a:rPr lang="en-US" dirty="0"/>
            </a:br>
            <a:r>
              <a:rPr lang="en-US" b="1" dirty="0"/>
              <a:t>FastText pre-trained</a:t>
            </a:r>
          </a:p>
          <a:p>
            <a:r>
              <a:rPr lang="en-US" i="1" dirty="0"/>
              <a:t>Marketing Manager. </a:t>
            </a:r>
            <a:r>
              <a:rPr lang="en-US" dirty="0"/>
              <a:t>Management of the client relationship, Social networks management, Social networks management […]</a:t>
            </a:r>
          </a:p>
          <a:p>
            <a:endParaRPr lang="en-US" dirty="0"/>
          </a:p>
          <a:p>
            <a:r>
              <a:rPr lang="en-US" b="1" dirty="0"/>
              <a:t>FastText CV-oriented</a:t>
            </a:r>
          </a:p>
          <a:p>
            <a:r>
              <a:rPr lang="en-US" i="1" dirty="0"/>
              <a:t>Marketing Manager. </a:t>
            </a:r>
            <a:r>
              <a:rPr lang="en-US" dirty="0"/>
              <a:t>Managing the communication strategy and the communication strategy for clients […]</a:t>
            </a:r>
          </a:p>
          <a:p>
            <a:endParaRPr lang="en-US" dirty="0"/>
          </a:p>
          <a:p>
            <a:r>
              <a:rPr lang="en-US" b="1" dirty="0"/>
              <a:t>ELMo</a:t>
            </a:r>
          </a:p>
          <a:p>
            <a:r>
              <a:rPr lang="en-US" i="1" dirty="0"/>
              <a:t>Sector Manager. </a:t>
            </a:r>
            <a:r>
              <a:rPr lang="en-US" dirty="0"/>
              <a:t>Management of the client relationship, UNK, stock management, stock management[…]</a:t>
            </a:r>
          </a:p>
        </p:txBody>
      </p:sp>
      <p:sp>
        <p:nvSpPr>
          <p:cNvPr id="6" name="ZoneTexte 5">
            <a:extLst>
              <a:ext uri="{FF2B5EF4-FFF2-40B4-BE49-F238E27FC236}">
                <a16:creationId xmlns:a16="http://schemas.microsoft.com/office/drawing/2014/main" id="{476A1C5B-BA56-DE4A-9608-5BCAA5256284}"/>
              </a:ext>
            </a:extLst>
          </p:cNvPr>
          <p:cNvSpPr txBox="1"/>
          <p:nvPr/>
        </p:nvSpPr>
        <p:spPr>
          <a:xfrm>
            <a:off x="1177609" y="1190751"/>
            <a:ext cx="6788782" cy="523220"/>
          </a:xfrm>
          <a:prstGeom prst="rect">
            <a:avLst/>
          </a:prstGeom>
          <a:noFill/>
        </p:spPr>
        <p:txBody>
          <a:bodyPr wrap="none" rtlCol="0">
            <a:spAutoFit/>
          </a:bodyPr>
          <a:lstStyle/>
          <a:p>
            <a:r>
              <a:rPr lang="en-US" sz="2800" dirty="0">
                <a:solidFill>
                  <a:schemeClr val="tx2"/>
                </a:solidFill>
              </a:rPr>
              <a:t>Illustration of text generated by our decoder</a:t>
            </a:r>
          </a:p>
        </p:txBody>
      </p:sp>
      <p:sp>
        <p:nvSpPr>
          <p:cNvPr id="3" name="ZoneTexte 2">
            <a:extLst>
              <a:ext uri="{FF2B5EF4-FFF2-40B4-BE49-F238E27FC236}">
                <a16:creationId xmlns:a16="http://schemas.microsoft.com/office/drawing/2014/main" id="{2480945B-31FD-3B4D-BB2C-A11F555C1A10}"/>
              </a:ext>
            </a:extLst>
          </p:cNvPr>
          <p:cNvSpPr txBox="1"/>
          <p:nvPr/>
        </p:nvSpPr>
        <p:spPr>
          <a:xfrm>
            <a:off x="317715" y="2228671"/>
            <a:ext cx="8508570" cy="923330"/>
          </a:xfrm>
          <a:prstGeom prst="rect">
            <a:avLst/>
          </a:prstGeom>
          <a:solidFill>
            <a:schemeClr val="tx2">
              <a:lumMod val="20000"/>
              <a:lumOff val="80000"/>
            </a:schemeClr>
          </a:solidFill>
        </p:spPr>
        <p:txBody>
          <a:bodyPr wrap="square" rtlCol="0">
            <a:spAutoFit/>
          </a:bodyPr>
          <a:lstStyle/>
          <a:p>
            <a:r>
              <a:rPr lang="en-US" b="1" dirty="0"/>
              <a:t>Ground Truth </a:t>
            </a:r>
          </a:p>
          <a:p>
            <a:r>
              <a:rPr lang="en-US" i="1" dirty="0"/>
              <a:t>E-commerce Consultant. </a:t>
            </a:r>
            <a:r>
              <a:rPr lang="en-US" dirty="0"/>
              <a:t>My mission consists in reaching the goals set up by the clients regarding their profitability and/or notoriety issues […]</a:t>
            </a:r>
          </a:p>
        </p:txBody>
      </p:sp>
    </p:spTree>
    <p:extLst>
      <p:ext uri="{BB962C8B-B14F-4D97-AF65-F5344CB8AC3E}">
        <p14:creationId xmlns:p14="http://schemas.microsoft.com/office/powerpoint/2010/main" val="21264976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Conclusion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47</a:t>
            </a:fld>
            <a:endParaRPr lang="en-US"/>
          </a:p>
        </p:txBody>
      </p:sp>
      <p:sp>
        <p:nvSpPr>
          <p:cNvPr id="3" name="ZoneTexte 2">
            <a:extLst>
              <a:ext uri="{FF2B5EF4-FFF2-40B4-BE49-F238E27FC236}">
                <a16:creationId xmlns:a16="http://schemas.microsoft.com/office/drawing/2014/main" id="{8DBE1FAB-E6E1-2144-925C-BD5073454777}"/>
              </a:ext>
            </a:extLst>
          </p:cNvPr>
          <p:cNvSpPr txBox="1"/>
          <p:nvPr/>
        </p:nvSpPr>
        <p:spPr>
          <a:xfrm>
            <a:off x="698716" y="1720840"/>
            <a:ext cx="8074617" cy="3416320"/>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New task: </a:t>
            </a:r>
            <a:r>
              <a:rPr lang="en-US" sz="2400" b="1" dirty="0">
                <a:solidFill>
                  <a:schemeClr val="tx2"/>
                </a:solidFill>
              </a:rPr>
              <a:t>Professional Profile Learning, </a:t>
            </a:r>
            <a:r>
              <a:rPr lang="en-US" sz="2400" dirty="0">
                <a:solidFill>
                  <a:schemeClr val="tx2"/>
                </a:solidFill>
              </a:rPr>
              <a:t>and</a:t>
            </a:r>
            <a:r>
              <a:rPr lang="en-US" sz="2400" b="1" dirty="0">
                <a:solidFill>
                  <a:schemeClr val="tx2"/>
                </a:solidFill>
              </a:rPr>
              <a:t> </a:t>
            </a:r>
            <a:r>
              <a:rPr lang="en-US" sz="2400" dirty="0">
                <a:solidFill>
                  <a:schemeClr val="tx2"/>
                </a:solidFill>
              </a:rPr>
              <a:t>New application Domain: </a:t>
            </a:r>
            <a:r>
              <a:rPr lang="en-US" sz="2400" b="1" dirty="0">
                <a:solidFill>
                  <a:schemeClr val="tx2"/>
                </a:solidFill>
              </a:rPr>
              <a:t>Human Resources</a:t>
            </a:r>
          </a:p>
          <a:p>
            <a:pPr marL="742950" lvl="1" indent="-285750">
              <a:buFont typeface="Police système Courant"/>
              <a:buChar char="→"/>
            </a:pPr>
            <a:r>
              <a:rPr lang="en-US" sz="2400" dirty="0">
                <a:solidFill>
                  <a:schemeClr val="tx2">
                    <a:lumMod val="60000"/>
                    <a:lumOff val="40000"/>
                  </a:schemeClr>
                </a:solidFill>
              </a:rPr>
              <a:t>Addresses new challenges</a:t>
            </a:r>
          </a:p>
          <a:p>
            <a:pPr marL="742950" lvl="1" indent="-285750">
              <a:buFont typeface="Police système Courant"/>
              <a:buChar char="→"/>
            </a:pPr>
            <a:r>
              <a:rPr lang="en-US" sz="2400" dirty="0">
                <a:solidFill>
                  <a:schemeClr val="tx2">
                    <a:lumMod val="60000"/>
                    <a:lumOff val="40000"/>
                  </a:schemeClr>
                </a:solidFill>
              </a:rPr>
              <a:t>Many possible applications </a:t>
            </a:r>
            <a:r>
              <a:rPr lang="en-US" sz="2400" dirty="0">
                <a:solidFill>
                  <a:schemeClr val="tx1">
                    <a:lumMod val="75000"/>
                    <a:lumOff val="25000"/>
                  </a:schemeClr>
                </a:solidFill>
              </a:rPr>
              <a:t>[1]</a:t>
            </a:r>
          </a:p>
          <a:p>
            <a:pPr lvl="1"/>
            <a:endParaRPr lang="en-US" sz="2400" dirty="0">
              <a:solidFill>
                <a:schemeClr val="tx2"/>
              </a:solidFill>
            </a:endParaRPr>
          </a:p>
          <a:p>
            <a:pPr marL="285750" indent="-285750">
              <a:buFont typeface="Police système Courant"/>
              <a:buChar char="→"/>
            </a:pPr>
            <a:r>
              <a:rPr lang="en-US" sz="2400" dirty="0">
                <a:solidFill>
                  <a:schemeClr val="tx2"/>
                </a:solidFill>
              </a:rPr>
              <a:t>New </a:t>
            </a:r>
            <a:r>
              <a:rPr lang="en-US" sz="2400" b="1" dirty="0">
                <a:solidFill>
                  <a:schemeClr val="tx2"/>
                </a:solidFill>
              </a:rPr>
              <a:t>framework for User Representation</a:t>
            </a:r>
            <a:r>
              <a:rPr lang="en-US" sz="2400" dirty="0">
                <a:solidFill>
                  <a:schemeClr val="tx2"/>
                </a:solidFill>
              </a:rPr>
              <a:t>: Resume</a:t>
            </a:r>
          </a:p>
          <a:p>
            <a:pPr marL="742950" lvl="1" indent="-285750">
              <a:buFont typeface="Police système Courant"/>
              <a:buChar char="→"/>
            </a:pPr>
            <a:r>
              <a:rPr lang="en-US" sz="2400" dirty="0">
                <a:solidFill>
                  <a:schemeClr val="tx2">
                    <a:lumMod val="60000"/>
                    <a:lumOff val="40000"/>
                  </a:schemeClr>
                </a:solidFill>
              </a:rPr>
              <a:t> Text-based, versatile</a:t>
            </a:r>
          </a:p>
          <a:p>
            <a:pPr marL="742950" lvl="1" indent="-285750">
              <a:buFont typeface="Police système Courant"/>
              <a:buChar char="→"/>
            </a:pPr>
            <a:r>
              <a:rPr lang="en-US" sz="2400" dirty="0">
                <a:solidFill>
                  <a:schemeClr val="tx2">
                    <a:lumMod val="60000"/>
                    <a:lumOff val="40000"/>
                  </a:schemeClr>
                </a:solidFill>
              </a:rPr>
              <a:t> Provides several axes of evaluation: improved understanding</a:t>
            </a:r>
          </a:p>
        </p:txBody>
      </p:sp>
      <p:sp>
        <p:nvSpPr>
          <p:cNvPr id="5" name="ZoneTexte 4">
            <a:extLst>
              <a:ext uri="{FF2B5EF4-FFF2-40B4-BE49-F238E27FC236}">
                <a16:creationId xmlns:a16="http://schemas.microsoft.com/office/drawing/2014/main" id="{6DCB4FA1-8252-0D4A-BDE1-2F6B55A8DDA0}"/>
              </a:ext>
            </a:extLst>
          </p:cNvPr>
          <p:cNvSpPr txBox="1"/>
          <p:nvPr/>
        </p:nvSpPr>
        <p:spPr>
          <a:xfrm>
            <a:off x="101299" y="6375340"/>
            <a:ext cx="4293163" cy="369332"/>
          </a:xfrm>
          <a:prstGeom prst="rect">
            <a:avLst/>
          </a:prstGeom>
          <a:noFill/>
        </p:spPr>
        <p:txBody>
          <a:bodyPr wrap="none" rtlCol="0">
            <a:spAutoFit/>
          </a:bodyPr>
          <a:lstStyle/>
          <a:p>
            <a:r>
              <a:rPr lang="en-US" i="1" dirty="0">
                <a:solidFill>
                  <a:schemeClr val="tx1">
                    <a:lumMod val="75000"/>
                    <a:lumOff val="25000"/>
                  </a:schemeClr>
                </a:solidFill>
              </a:rPr>
              <a:t>[1] https://</a:t>
            </a:r>
            <a:r>
              <a:rPr lang="en-US" i="1" dirty="0" err="1">
                <a:solidFill>
                  <a:schemeClr val="tx1">
                    <a:lumMod val="75000"/>
                    <a:lumOff val="25000"/>
                  </a:schemeClr>
                </a:solidFill>
              </a:rPr>
              <a:t>ec.europa.eu</a:t>
            </a:r>
            <a:r>
              <a:rPr lang="en-US" i="1" dirty="0">
                <a:solidFill>
                  <a:schemeClr val="tx1">
                    <a:lumMod val="75000"/>
                    <a:lumOff val="25000"/>
                  </a:schemeClr>
                </a:solidFill>
              </a:rPr>
              <a:t>/</a:t>
            </a:r>
            <a:r>
              <a:rPr lang="en-US" i="1" dirty="0" err="1">
                <a:solidFill>
                  <a:schemeClr val="tx1">
                    <a:lumMod val="75000"/>
                    <a:lumOff val="25000"/>
                  </a:schemeClr>
                </a:solidFill>
              </a:rPr>
              <a:t>esco</a:t>
            </a:r>
            <a:r>
              <a:rPr lang="en-US" i="1" dirty="0">
                <a:solidFill>
                  <a:schemeClr val="tx1">
                    <a:lumMod val="75000"/>
                    <a:lumOff val="25000"/>
                  </a:schemeClr>
                </a:solidFill>
              </a:rPr>
              <a:t>/portal/home</a:t>
            </a:r>
          </a:p>
        </p:txBody>
      </p:sp>
    </p:spTree>
    <p:extLst>
      <p:ext uri="{BB962C8B-B14F-4D97-AF65-F5344CB8AC3E}">
        <p14:creationId xmlns:p14="http://schemas.microsoft.com/office/powerpoint/2010/main" val="19693131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USER DYNAMIC MODELING</a:t>
            </a:r>
            <a:endParaRPr lang="en-US" sz="3200" dirty="0">
              <a:latin typeface="+mn-lt"/>
            </a:endParaRPr>
          </a:p>
        </p:txBody>
      </p:sp>
      <p:sp>
        <p:nvSpPr>
          <p:cNvPr id="2" name="Rectangle 1">
            <a:extLst>
              <a:ext uri="{FF2B5EF4-FFF2-40B4-BE49-F238E27FC236}">
                <a16:creationId xmlns:a16="http://schemas.microsoft.com/office/drawing/2014/main" id="{D1591EB7-9757-BF4E-92B3-796A9021FB20}"/>
              </a:ext>
            </a:extLst>
          </p:cNvPr>
          <p:cNvSpPr/>
          <p:nvPr/>
        </p:nvSpPr>
        <p:spPr>
          <a:xfrm>
            <a:off x="3632582" y="1612003"/>
            <a:ext cx="1780809" cy="776495"/>
          </a:xfrm>
          <a:prstGeom prst="rect">
            <a:avLst/>
          </a:prstGeom>
        </p:spPr>
        <p:txBody>
          <a:bodyPr wrap="none">
            <a:spAutoFit/>
          </a:bodyPr>
          <a:lstStyle/>
          <a:p>
            <a:pPr algn="ctr">
              <a:lnSpc>
                <a:spcPct val="300000"/>
              </a:lnSpc>
            </a:pPr>
            <a:r>
              <a:rPr lang="en-US" dirty="0">
                <a:solidFill>
                  <a:schemeClr val="bg1"/>
                </a:solidFill>
              </a:rPr>
              <a:t>Exploratory work</a:t>
            </a:r>
          </a:p>
        </p:txBody>
      </p:sp>
    </p:spTree>
    <p:extLst>
      <p:ext uri="{BB962C8B-B14F-4D97-AF65-F5344CB8AC3E}">
        <p14:creationId xmlns:p14="http://schemas.microsoft.com/office/powerpoint/2010/main" val="458297028"/>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Deep NLP for user representation</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4</a:t>
            </a:fld>
            <a:endParaRPr lang="fr-FR" dirty="0"/>
          </a:p>
        </p:txBody>
      </p:sp>
      <p:sp>
        <p:nvSpPr>
          <p:cNvPr id="15" name="ZoneTexte 14">
            <a:extLst>
              <a:ext uri="{FF2B5EF4-FFF2-40B4-BE49-F238E27FC236}">
                <a16:creationId xmlns:a16="http://schemas.microsoft.com/office/drawing/2014/main" id="{B47FE62E-7DA6-894B-8494-DFB85DF75836}"/>
              </a:ext>
            </a:extLst>
          </p:cNvPr>
          <p:cNvSpPr txBox="1"/>
          <p:nvPr/>
        </p:nvSpPr>
        <p:spPr>
          <a:xfrm>
            <a:off x="614547" y="5455403"/>
            <a:ext cx="7914903" cy="1104603"/>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Refining user </a:t>
            </a:r>
            <a:r>
              <a:rPr lang="en-US" sz="2000" b="1" dirty="0"/>
              <a:t>representations</a:t>
            </a:r>
            <a:r>
              <a:rPr lang="en-US" sz="2000" dirty="0"/>
              <a:t> with user-generated </a:t>
            </a:r>
            <a:r>
              <a:rPr lang="en-US" sz="2000" b="1" dirty="0"/>
              <a:t>texts</a:t>
            </a:r>
            <a:r>
              <a:rPr lang="en-US" sz="2000" dirty="0"/>
              <a:t> for </a:t>
            </a:r>
            <a:r>
              <a:rPr lang="en-US" sz="2000" b="1" dirty="0"/>
              <a:t>explainable</a:t>
            </a:r>
            <a:r>
              <a:rPr lang="en-US" sz="2000" dirty="0"/>
              <a:t> predictions.</a:t>
            </a:r>
          </a:p>
        </p:txBody>
      </p:sp>
      <p:pic>
        <p:nvPicPr>
          <p:cNvPr id="19" name="Image 18" descr="Une image contenant texte, équipement électronique&#10;&#10;Description générée automatiquement">
            <a:extLst>
              <a:ext uri="{FF2B5EF4-FFF2-40B4-BE49-F238E27FC236}">
                <a16:creationId xmlns:a16="http://schemas.microsoft.com/office/drawing/2014/main" id="{7E33E57D-88DB-C64A-A2DA-50E9A065E27C}"/>
              </a:ext>
            </a:extLst>
          </p:cNvPr>
          <p:cNvPicPr>
            <a:picLocks noChangeAspect="1"/>
          </p:cNvPicPr>
          <p:nvPr/>
        </p:nvPicPr>
        <p:blipFill>
          <a:blip r:embed="rId3"/>
          <a:stretch>
            <a:fillRect/>
          </a:stretch>
        </p:blipFill>
        <p:spPr>
          <a:xfrm>
            <a:off x="689244" y="1214244"/>
            <a:ext cx="7765508" cy="4005133"/>
          </a:xfrm>
          <a:prstGeom prst="rect">
            <a:avLst/>
          </a:prstGeom>
        </p:spPr>
      </p:pic>
    </p:spTree>
    <p:extLst>
      <p:ext uri="{BB962C8B-B14F-4D97-AF65-F5344CB8AC3E}">
        <p14:creationId xmlns:p14="http://schemas.microsoft.com/office/powerpoint/2010/main" val="144829997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49</a:t>
            </a:fld>
            <a:endParaRPr lang="fr-FR"/>
          </a:p>
        </p:txBody>
      </p:sp>
      <p:grpSp>
        <p:nvGrpSpPr>
          <p:cNvPr id="22" name="Groupe 21">
            <a:extLst>
              <a:ext uri="{FF2B5EF4-FFF2-40B4-BE49-F238E27FC236}">
                <a16:creationId xmlns:a16="http://schemas.microsoft.com/office/drawing/2014/main" id="{7213EC2D-A8A2-6D40-9393-E0400ADA2000}"/>
              </a:ext>
            </a:extLst>
          </p:cNvPr>
          <p:cNvGrpSpPr/>
          <p:nvPr/>
        </p:nvGrpSpPr>
        <p:grpSpPr>
          <a:xfrm>
            <a:off x="1177872" y="5230243"/>
            <a:ext cx="6357568" cy="369332"/>
            <a:chOff x="1513612" y="4359380"/>
            <a:chExt cx="6357568" cy="369332"/>
          </a:xfrm>
        </p:grpSpPr>
        <p:sp>
          <p:nvSpPr>
            <p:cNvPr id="2" name="ZoneTexte 1">
              <a:extLst>
                <a:ext uri="{FF2B5EF4-FFF2-40B4-BE49-F238E27FC236}">
                  <a16:creationId xmlns:a16="http://schemas.microsoft.com/office/drawing/2014/main" id="{1634965F-EF93-1D40-B736-CC890299C1CA}"/>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a:t>
              </a:r>
              <a:r>
                <a:rPr lang="en-US" b="1" dirty="0"/>
                <a:t> with time</a:t>
              </a:r>
            </a:p>
          </p:txBody>
        </p:sp>
        <p:sp>
          <p:nvSpPr>
            <p:cNvPr id="15" name="Freeform 16">
              <a:extLst>
                <a:ext uri="{FF2B5EF4-FFF2-40B4-BE49-F238E27FC236}">
                  <a16:creationId xmlns:a16="http://schemas.microsoft.com/office/drawing/2014/main" id="{64370E58-AA23-064B-A7FF-7D97AA89F867}"/>
                </a:ext>
              </a:extLst>
            </p:cNvPr>
            <p:cNvSpPr/>
            <p:nvPr/>
          </p:nvSpPr>
          <p:spPr>
            <a:xfrm flipV="1">
              <a:off x="4450927" y="4560463"/>
              <a:ext cx="1136679" cy="5271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0" name="ZoneTexte 19">
              <a:extLst>
                <a:ext uri="{FF2B5EF4-FFF2-40B4-BE49-F238E27FC236}">
                  <a16:creationId xmlns:a16="http://schemas.microsoft.com/office/drawing/2014/main" id="{49951BF8-DB1F-E843-8C0D-5861332E342D}"/>
                </a:ext>
              </a:extLst>
            </p:cNvPr>
            <p:cNvSpPr txBox="1"/>
            <p:nvPr/>
          </p:nvSpPr>
          <p:spPr>
            <a:xfrm>
              <a:off x="5587606" y="4359380"/>
              <a:ext cx="2283574" cy="369332"/>
            </a:xfrm>
            <a:prstGeom prst="rect">
              <a:avLst/>
            </a:prstGeom>
            <a:noFill/>
          </p:spPr>
          <p:txBody>
            <a:bodyPr wrap="none" rtlCol="0">
              <a:spAutoFit/>
            </a:bodyPr>
            <a:lstStyle/>
            <a:p>
              <a:r>
                <a:rPr lang="en-US" dirty="0"/>
                <a:t>Their </a:t>
              </a:r>
              <a:r>
                <a:rPr lang="en-US" b="1" dirty="0"/>
                <a:t>expertise</a:t>
              </a:r>
              <a:r>
                <a:rPr lang="en-US" dirty="0"/>
                <a:t> too [1]</a:t>
              </a:r>
            </a:p>
          </p:txBody>
        </p:sp>
      </p:grpSp>
      <p:grpSp>
        <p:nvGrpSpPr>
          <p:cNvPr id="28" name="Groupe 27">
            <a:extLst>
              <a:ext uri="{FF2B5EF4-FFF2-40B4-BE49-F238E27FC236}">
                <a16:creationId xmlns:a16="http://schemas.microsoft.com/office/drawing/2014/main" id="{76DF4F5B-ADC0-3A42-9EB3-438C9A81C6D1}"/>
              </a:ext>
            </a:extLst>
          </p:cNvPr>
          <p:cNvGrpSpPr/>
          <p:nvPr/>
        </p:nvGrpSpPr>
        <p:grpSpPr>
          <a:xfrm>
            <a:off x="1177872" y="5804090"/>
            <a:ext cx="7337964" cy="756859"/>
            <a:chOff x="-152558" y="5738384"/>
            <a:chExt cx="7337964" cy="756859"/>
          </a:xfrm>
        </p:grpSpPr>
        <p:sp>
          <p:nvSpPr>
            <p:cNvPr id="9" name="ZoneTexte 8">
              <a:extLst>
                <a:ext uri="{FF2B5EF4-FFF2-40B4-BE49-F238E27FC236}">
                  <a16:creationId xmlns:a16="http://schemas.microsoft.com/office/drawing/2014/main" id="{4F97D5DF-1BC8-C640-9307-73650EDEAAB7}"/>
                </a:ext>
              </a:extLst>
            </p:cNvPr>
            <p:cNvSpPr txBox="1"/>
            <p:nvPr/>
          </p:nvSpPr>
          <p:spPr>
            <a:xfrm>
              <a:off x="-152558" y="5910959"/>
              <a:ext cx="3159230"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 </a:t>
              </a:r>
              <a:r>
                <a:rPr lang="en-US" b="1" dirty="0"/>
                <a:t>differently</a:t>
              </a:r>
            </a:p>
          </p:txBody>
        </p:sp>
        <p:sp>
          <p:nvSpPr>
            <p:cNvPr id="24" name="Freeform 16">
              <a:extLst>
                <a:ext uri="{FF2B5EF4-FFF2-40B4-BE49-F238E27FC236}">
                  <a16:creationId xmlns:a16="http://schemas.microsoft.com/office/drawing/2014/main" id="{0A8A0C45-10A8-5E41-88CE-8FC198E4AAD2}"/>
                </a:ext>
              </a:extLst>
            </p:cNvPr>
            <p:cNvSpPr/>
            <p:nvPr/>
          </p:nvSpPr>
          <p:spPr>
            <a:xfrm flipV="1">
              <a:off x="2881353" y="5939669"/>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5" name="Freeform 16">
              <a:extLst>
                <a:ext uri="{FF2B5EF4-FFF2-40B4-BE49-F238E27FC236}">
                  <a16:creationId xmlns:a16="http://schemas.microsoft.com/office/drawing/2014/main" id="{59D59124-B4C9-4D46-B0A3-CE5B11CB54D6}"/>
                </a:ext>
              </a:extLst>
            </p:cNvPr>
            <p:cNvSpPr/>
            <p:nvPr/>
          </p:nvSpPr>
          <p:spPr>
            <a:xfrm>
              <a:off x="2881353" y="6185443"/>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6" name="ZoneTexte 25">
              <a:extLst>
                <a:ext uri="{FF2B5EF4-FFF2-40B4-BE49-F238E27FC236}">
                  <a16:creationId xmlns:a16="http://schemas.microsoft.com/office/drawing/2014/main" id="{59BC0E48-2C3E-F146-8134-9FBED78729C2}"/>
                </a:ext>
              </a:extLst>
            </p:cNvPr>
            <p:cNvSpPr txBox="1"/>
            <p:nvPr/>
          </p:nvSpPr>
          <p:spPr>
            <a:xfrm>
              <a:off x="3921436" y="5738384"/>
              <a:ext cx="3263970" cy="369332"/>
            </a:xfrm>
            <a:prstGeom prst="rect">
              <a:avLst/>
            </a:prstGeom>
            <a:noFill/>
          </p:spPr>
          <p:txBody>
            <a:bodyPr wrap="none" rtlCol="0">
              <a:spAutoFit/>
            </a:bodyPr>
            <a:lstStyle/>
            <a:p>
              <a:r>
                <a:rPr lang="en-US" dirty="0"/>
                <a:t>Depending on their </a:t>
              </a:r>
              <a:r>
                <a:rPr lang="en-US" b="1" dirty="0"/>
                <a:t>environment</a:t>
              </a:r>
            </a:p>
          </p:txBody>
        </p:sp>
        <p:sp>
          <p:nvSpPr>
            <p:cNvPr id="27" name="ZoneTexte 26">
              <a:extLst>
                <a:ext uri="{FF2B5EF4-FFF2-40B4-BE49-F238E27FC236}">
                  <a16:creationId xmlns:a16="http://schemas.microsoft.com/office/drawing/2014/main" id="{0E70B3CE-DE81-9D40-BA36-E959E9F43913}"/>
                </a:ext>
              </a:extLst>
            </p:cNvPr>
            <p:cNvSpPr txBox="1"/>
            <p:nvPr/>
          </p:nvSpPr>
          <p:spPr>
            <a:xfrm>
              <a:off x="3921436" y="6125911"/>
              <a:ext cx="3223190" cy="369332"/>
            </a:xfrm>
            <a:prstGeom prst="rect">
              <a:avLst/>
            </a:prstGeom>
            <a:noFill/>
          </p:spPr>
          <p:txBody>
            <a:bodyPr wrap="none" rtlCol="0">
              <a:spAutoFit/>
            </a:bodyPr>
            <a:lstStyle/>
            <a:p>
              <a:r>
                <a:rPr lang="en-US" dirty="0"/>
                <a:t>Depending on their </a:t>
              </a:r>
              <a:r>
                <a:rPr lang="en-US" b="1" dirty="0"/>
                <a:t>personality</a:t>
              </a:r>
            </a:p>
          </p:txBody>
        </p:sp>
      </p:grpSp>
      <p:sp>
        <p:nvSpPr>
          <p:cNvPr id="29" name="ZoneTexte 28">
            <a:extLst>
              <a:ext uri="{FF2B5EF4-FFF2-40B4-BE49-F238E27FC236}">
                <a16:creationId xmlns:a16="http://schemas.microsoft.com/office/drawing/2014/main" id="{C3F72891-4618-F742-9734-A01A43ED3A88}"/>
              </a:ext>
            </a:extLst>
          </p:cNvPr>
          <p:cNvSpPr txBox="1"/>
          <p:nvPr/>
        </p:nvSpPr>
        <p:spPr>
          <a:xfrm>
            <a:off x="0" y="6473117"/>
            <a:ext cx="3906839" cy="369332"/>
          </a:xfrm>
          <a:prstGeom prst="rect">
            <a:avLst/>
          </a:prstGeom>
          <a:noFill/>
        </p:spPr>
        <p:txBody>
          <a:bodyPr wrap="none" rtlCol="0">
            <a:spAutoFit/>
          </a:bodyPr>
          <a:lstStyle/>
          <a:p>
            <a:r>
              <a:rPr lang="en-US" i="1" dirty="0">
                <a:solidFill>
                  <a:schemeClr val="tx1">
                    <a:lumMod val="75000"/>
                    <a:lumOff val="25000"/>
                  </a:schemeClr>
                </a:solidFill>
              </a:rPr>
              <a:t>[1] J. McAuley and J. </a:t>
            </a:r>
            <a:r>
              <a:rPr lang="en-US" i="1" dirty="0" err="1">
                <a:solidFill>
                  <a:schemeClr val="tx1">
                    <a:lumMod val="75000"/>
                    <a:lumOff val="25000"/>
                  </a:schemeClr>
                </a:solidFill>
              </a:rPr>
              <a:t>Leskovec</a:t>
            </a:r>
            <a:r>
              <a:rPr lang="en-US" i="1" dirty="0">
                <a:solidFill>
                  <a:schemeClr val="tx1">
                    <a:lumMod val="75000"/>
                    <a:lumOff val="25000"/>
                  </a:schemeClr>
                </a:solidFill>
              </a:rPr>
              <a:t> (2013)</a:t>
            </a:r>
          </a:p>
        </p:txBody>
      </p:sp>
      <p:pic>
        <p:nvPicPr>
          <p:cNvPr id="12" name="Image 11" descr="Une image contenant texte&#10;&#10;Description générée automatiquement">
            <a:extLst>
              <a:ext uri="{FF2B5EF4-FFF2-40B4-BE49-F238E27FC236}">
                <a16:creationId xmlns:a16="http://schemas.microsoft.com/office/drawing/2014/main" id="{352F890D-8154-D647-B2FA-B60B9089816E}"/>
              </a:ext>
            </a:extLst>
          </p:cNvPr>
          <p:cNvPicPr>
            <a:picLocks noChangeAspect="1"/>
          </p:cNvPicPr>
          <p:nvPr/>
        </p:nvPicPr>
        <p:blipFill>
          <a:blip r:embed="rId3"/>
          <a:stretch>
            <a:fillRect/>
          </a:stretch>
        </p:blipFill>
        <p:spPr>
          <a:xfrm>
            <a:off x="1172104" y="1527075"/>
            <a:ext cx="6799791" cy="3626555"/>
          </a:xfrm>
          <a:prstGeom prst="rect">
            <a:avLst/>
          </a:prstGeom>
        </p:spPr>
      </p:pic>
      <p:sp>
        <p:nvSpPr>
          <p:cNvPr id="17" name="ZoneTexte 16">
            <a:extLst>
              <a:ext uri="{FF2B5EF4-FFF2-40B4-BE49-F238E27FC236}">
                <a16:creationId xmlns:a16="http://schemas.microsoft.com/office/drawing/2014/main" id="{F69525BC-EE46-4A4D-9A16-251664B42011}"/>
              </a:ext>
            </a:extLst>
          </p:cNvPr>
          <p:cNvSpPr txBox="1"/>
          <p:nvPr/>
        </p:nvSpPr>
        <p:spPr>
          <a:xfrm>
            <a:off x="566245" y="1018505"/>
            <a:ext cx="8011507" cy="461665"/>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Let’s model expertise and industry explicitly.</a:t>
            </a:r>
            <a:endParaRPr lang="en-US" sz="2200" dirty="0"/>
          </a:p>
        </p:txBody>
      </p:sp>
    </p:spTree>
    <p:extLst>
      <p:ext uri="{BB962C8B-B14F-4D97-AF65-F5344CB8AC3E}">
        <p14:creationId xmlns:p14="http://schemas.microsoft.com/office/powerpoint/2010/main" val="2775449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Outline</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50</a:t>
            </a:fld>
            <a:endParaRPr lang="fr-FR"/>
          </a:p>
        </p:txBody>
      </p:sp>
      <p:sp>
        <p:nvSpPr>
          <p:cNvPr id="2" name="ZoneTexte 1">
            <a:extLst>
              <a:ext uri="{FF2B5EF4-FFF2-40B4-BE49-F238E27FC236}">
                <a16:creationId xmlns:a16="http://schemas.microsoft.com/office/drawing/2014/main" id="{BFB8E737-BE90-D747-B83D-EECFAF18AE54}"/>
              </a:ext>
            </a:extLst>
          </p:cNvPr>
          <p:cNvSpPr txBox="1"/>
          <p:nvPr/>
        </p:nvSpPr>
        <p:spPr>
          <a:xfrm>
            <a:off x="101299" y="2218388"/>
            <a:ext cx="4124960" cy="761042"/>
          </a:xfrm>
          <a:prstGeom prst="rect">
            <a:avLst/>
          </a:prstGeom>
          <a:noFill/>
        </p:spPr>
        <p:txBody>
          <a:bodyPr wrap="square" rtlCol="0">
            <a:spAutoFit/>
          </a:bodyPr>
          <a:lstStyle/>
          <a:p>
            <a:pPr algn="ctr">
              <a:lnSpc>
                <a:spcPct val="200000"/>
              </a:lnSpc>
            </a:pPr>
            <a:r>
              <a:rPr lang="en-US" sz="2600" b="1" dirty="0">
                <a:solidFill>
                  <a:schemeClr val="tx2"/>
                </a:solidFill>
              </a:rPr>
              <a:t>Job Attribute Rewriting</a:t>
            </a:r>
          </a:p>
        </p:txBody>
      </p:sp>
      <p:sp>
        <p:nvSpPr>
          <p:cNvPr id="6" name="ZoneTexte 5">
            <a:extLst>
              <a:ext uri="{FF2B5EF4-FFF2-40B4-BE49-F238E27FC236}">
                <a16:creationId xmlns:a16="http://schemas.microsoft.com/office/drawing/2014/main" id="{4FBF5E00-409A-2E49-B7D8-D9A6AEC17866}"/>
              </a:ext>
            </a:extLst>
          </p:cNvPr>
          <p:cNvSpPr txBox="1"/>
          <p:nvPr/>
        </p:nvSpPr>
        <p:spPr>
          <a:xfrm>
            <a:off x="4486865" y="2218388"/>
            <a:ext cx="4124960" cy="761042"/>
          </a:xfrm>
          <a:prstGeom prst="rect">
            <a:avLst/>
          </a:prstGeom>
          <a:noFill/>
        </p:spPr>
        <p:txBody>
          <a:bodyPr wrap="square" rtlCol="0">
            <a:spAutoFit/>
          </a:bodyPr>
          <a:lstStyle/>
          <a:p>
            <a:pPr algn="ctr">
              <a:lnSpc>
                <a:spcPct val="200000"/>
              </a:lnSpc>
            </a:pPr>
            <a:r>
              <a:rPr lang="en-US" sz="2600" b="1" dirty="0">
                <a:solidFill>
                  <a:schemeClr val="tx2"/>
                </a:solidFill>
              </a:rPr>
              <a:t>Latent Space Structuring</a:t>
            </a:r>
          </a:p>
        </p:txBody>
      </p:sp>
      <p:sp>
        <p:nvSpPr>
          <p:cNvPr id="9" name="ZoneTexte 8">
            <a:extLst>
              <a:ext uri="{FF2B5EF4-FFF2-40B4-BE49-F238E27FC236}">
                <a16:creationId xmlns:a16="http://schemas.microsoft.com/office/drawing/2014/main" id="{BE2138D7-5D30-B24F-BA68-900C9CE2EC6E}"/>
              </a:ext>
            </a:extLst>
          </p:cNvPr>
          <p:cNvSpPr txBox="1"/>
          <p:nvPr/>
        </p:nvSpPr>
        <p:spPr>
          <a:xfrm>
            <a:off x="566245" y="1293563"/>
            <a:ext cx="8011507" cy="523220"/>
          </a:xfrm>
          <a:prstGeom prst="rect">
            <a:avLst/>
          </a:prstGeom>
          <a:solidFill>
            <a:schemeClr val="tx2">
              <a:lumMod val="20000"/>
              <a:lumOff val="80000"/>
            </a:schemeClr>
          </a:solidFill>
        </p:spPr>
        <p:txBody>
          <a:bodyPr wrap="square" rtlCol="0" anchor="ctr">
            <a:spAutoFit/>
          </a:bodyPr>
          <a:lstStyle/>
          <a:p>
            <a:pPr algn="ctr"/>
            <a:r>
              <a:rPr lang="en-US" sz="2800" dirty="0">
                <a:solidFill>
                  <a:schemeClr val="accent1">
                    <a:lumMod val="75000"/>
                  </a:schemeClr>
                </a:solidFill>
              </a:rPr>
              <a:t>Let’s model expertise and industry explicitly.</a:t>
            </a:r>
            <a:endParaRPr lang="en-US" sz="2400" dirty="0"/>
          </a:p>
        </p:txBody>
      </p:sp>
      <p:pic>
        <p:nvPicPr>
          <p:cNvPr id="10" name="Image 9">
            <a:extLst>
              <a:ext uri="{FF2B5EF4-FFF2-40B4-BE49-F238E27FC236}">
                <a16:creationId xmlns:a16="http://schemas.microsoft.com/office/drawing/2014/main" id="{554AC282-6C9C-F64C-9296-D0B2F50329C8}"/>
              </a:ext>
            </a:extLst>
          </p:cNvPr>
          <p:cNvPicPr>
            <a:picLocks noChangeAspect="1"/>
          </p:cNvPicPr>
          <p:nvPr/>
        </p:nvPicPr>
        <p:blipFill>
          <a:blip r:embed="rId3"/>
          <a:stretch>
            <a:fillRect/>
          </a:stretch>
        </p:blipFill>
        <p:spPr>
          <a:xfrm>
            <a:off x="-232423" y="3124923"/>
            <a:ext cx="4139406" cy="3556000"/>
          </a:xfrm>
          <a:prstGeom prst="rect">
            <a:avLst/>
          </a:prstGeom>
        </p:spPr>
      </p:pic>
      <p:pic>
        <p:nvPicPr>
          <p:cNvPr id="12" name="Image 11">
            <a:extLst>
              <a:ext uri="{FF2B5EF4-FFF2-40B4-BE49-F238E27FC236}">
                <a16:creationId xmlns:a16="http://schemas.microsoft.com/office/drawing/2014/main" id="{0080C464-7FDD-E046-98EB-F790D11D77F9}"/>
              </a:ext>
            </a:extLst>
          </p:cNvPr>
          <p:cNvPicPr>
            <a:picLocks noChangeAspect="1"/>
          </p:cNvPicPr>
          <p:nvPr/>
        </p:nvPicPr>
        <p:blipFill>
          <a:blip r:embed="rId4"/>
          <a:stretch>
            <a:fillRect/>
          </a:stretch>
        </p:blipFill>
        <p:spPr>
          <a:xfrm>
            <a:off x="4226259" y="3236537"/>
            <a:ext cx="4584969" cy="3332771"/>
          </a:xfrm>
          <a:prstGeom prst="rect">
            <a:avLst/>
          </a:prstGeom>
        </p:spPr>
      </p:pic>
    </p:spTree>
    <p:extLst>
      <p:ext uri="{BB962C8B-B14F-4D97-AF65-F5344CB8AC3E}">
        <p14:creationId xmlns:p14="http://schemas.microsoft.com/office/powerpoint/2010/main" val="2153765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51</a:t>
            </a:fld>
            <a:endParaRPr lang="fr-FR"/>
          </a:p>
        </p:txBody>
      </p:sp>
      <p:sp>
        <p:nvSpPr>
          <p:cNvPr id="7" name="ZoneTexte 6">
            <a:extLst>
              <a:ext uri="{FF2B5EF4-FFF2-40B4-BE49-F238E27FC236}">
                <a16:creationId xmlns:a16="http://schemas.microsoft.com/office/drawing/2014/main" id="{3C39AD34-2FB9-EE45-844B-C983CF05E597}"/>
              </a:ext>
            </a:extLst>
          </p:cNvPr>
          <p:cNvSpPr txBox="1"/>
          <p:nvPr/>
        </p:nvSpPr>
        <p:spPr>
          <a:xfrm>
            <a:off x="5218292" y="2877983"/>
            <a:ext cx="3686519" cy="1631216"/>
          </a:xfrm>
          <a:prstGeom prst="rect">
            <a:avLst/>
          </a:prstGeom>
          <a:noFill/>
        </p:spPr>
        <p:txBody>
          <a:bodyPr wrap="square" rtlCol="0">
            <a:spAutoFit/>
          </a:bodyPr>
          <a:lstStyle/>
          <a:p>
            <a:pPr algn="ctr"/>
            <a:r>
              <a:rPr lang="en-US" sz="2000" dirty="0">
                <a:sym typeface="Wingdings" pitchFamily="2" charset="2"/>
              </a:rPr>
              <a:t>Disentangling </a:t>
            </a:r>
          </a:p>
          <a:p>
            <a:pPr algn="ctr"/>
            <a:r>
              <a:rPr lang="en-US" sz="2000" dirty="0">
                <a:sym typeface="Wingdings" pitchFamily="2" charset="2"/>
              </a:rPr>
              <a:t>the </a:t>
            </a:r>
            <a:r>
              <a:rPr lang="en-US" sz="2000" b="1" dirty="0">
                <a:sym typeface="Wingdings" pitchFamily="2" charset="2"/>
              </a:rPr>
              <a:t>industry</a:t>
            </a:r>
            <a:r>
              <a:rPr lang="en-US" sz="2000" dirty="0">
                <a:sym typeface="Wingdings" pitchFamily="2" charset="2"/>
              </a:rPr>
              <a:t> from </a:t>
            </a:r>
          </a:p>
          <a:p>
            <a:pPr algn="ctr"/>
            <a:r>
              <a:rPr lang="en-US" sz="2000" dirty="0">
                <a:sym typeface="Wingdings" pitchFamily="2" charset="2"/>
              </a:rPr>
              <a:t>the </a:t>
            </a:r>
            <a:r>
              <a:rPr lang="en-US" sz="2000" b="1" dirty="0">
                <a:sym typeface="Wingdings" pitchFamily="2" charset="2"/>
              </a:rPr>
              <a:t>expertise</a:t>
            </a:r>
            <a:r>
              <a:rPr lang="en-US" sz="2000" dirty="0">
                <a:sym typeface="Wingdings" pitchFamily="2" charset="2"/>
              </a:rPr>
              <a:t> level of a job</a:t>
            </a:r>
          </a:p>
          <a:p>
            <a:pPr algn="ctr"/>
            <a:r>
              <a:rPr lang="en-US" sz="2000" dirty="0">
                <a:sym typeface="Wingdings" pitchFamily="2" charset="2"/>
              </a:rPr>
              <a:t> will help us understand</a:t>
            </a:r>
          </a:p>
          <a:p>
            <a:pPr algn="ctr"/>
            <a:r>
              <a:rPr lang="en-US" sz="2000" dirty="0">
                <a:sym typeface="Wingdings" pitchFamily="2" charset="2"/>
              </a:rPr>
              <a:t> the user’s </a:t>
            </a:r>
            <a:r>
              <a:rPr lang="en-US" sz="2000" b="1" dirty="0">
                <a:sym typeface="Wingdings" pitchFamily="2" charset="2"/>
              </a:rPr>
              <a:t>trajectory.</a:t>
            </a:r>
            <a:endParaRPr lang="en-US" sz="2000" b="1" dirty="0"/>
          </a:p>
        </p:txBody>
      </p:sp>
      <p:sp>
        <p:nvSpPr>
          <p:cNvPr id="10" name="Flèche vers la droite 9">
            <a:extLst>
              <a:ext uri="{FF2B5EF4-FFF2-40B4-BE49-F238E27FC236}">
                <a16:creationId xmlns:a16="http://schemas.microsoft.com/office/drawing/2014/main" id="{D6549293-DF93-4141-9F30-CDB70720809B}"/>
              </a:ext>
            </a:extLst>
          </p:cNvPr>
          <p:cNvSpPr/>
          <p:nvPr/>
        </p:nvSpPr>
        <p:spPr>
          <a:xfrm>
            <a:off x="4711484" y="345336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891B4A3F-DE42-DE4A-BA63-1E77E39BE40E}"/>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3123593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52</a:t>
            </a:fld>
            <a:endParaRPr lang="fr-FR"/>
          </a:p>
        </p:txBody>
      </p:sp>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3"/>
          <a:stretch>
            <a:fillRect/>
          </a:stretch>
        </p:blipFill>
        <p:spPr>
          <a:xfrm>
            <a:off x="1818918" y="1940425"/>
            <a:ext cx="7261066" cy="2102400"/>
          </a:xfrm>
          <a:prstGeom prst="rect">
            <a:avLst/>
          </a:prstGeom>
        </p:spPr>
      </p:pic>
      <p:sp>
        <p:nvSpPr>
          <p:cNvPr id="19" name="ZoneTexte 18">
            <a:extLst>
              <a:ext uri="{FF2B5EF4-FFF2-40B4-BE49-F238E27FC236}">
                <a16:creationId xmlns:a16="http://schemas.microsoft.com/office/drawing/2014/main" id="{4F7B1125-8135-7940-B75C-3F0ACE573F1F}"/>
              </a:ext>
            </a:extLst>
          </p:cNvPr>
          <p:cNvSpPr txBox="1"/>
          <p:nvPr/>
        </p:nvSpPr>
        <p:spPr>
          <a:xfrm>
            <a:off x="-4200" y="2690735"/>
            <a:ext cx="2022895" cy="461665"/>
          </a:xfrm>
          <a:prstGeom prst="rect">
            <a:avLst/>
          </a:prstGeom>
          <a:noFill/>
        </p:spPr>
        <p:txBody>
          <a:bodyPr wrap="square" rtlCol="0">
            <a:spAutoFit/>
          </a:bodyPr>
          <a:lstStyle/>
          <a:p>
            <a:pPr algn="ctr"/>
            <a:r>
              <a:rPr lang="en-US" sz="2400" dirty="0">
                <a:solidFill>
                  <a:schemeClr val="tx2"/>
                </a:solidFill>
              </a:rPr>
              <a:t>Training:</a:t>
            </a:r>
          </a:p>
        </p:txBody>
      </p:sp>
      <p:sp>
        <p:nvSpPr>
          <p:cNvPr id="2" name="Rectangle 1">
            <a:extLst>
              <a:ext uri="{FF2B5EF4-FFF2-40B4-BE49-F238E27FC236}">
                <a16:creationId xmlns:a16="http://schemas.microsoft.com/office/drawing/2014/main" id="{3630C409-BD16-F44B-9F8A-EA1EEFB70D78}"/>
              </a:ext>
            </a:extLst>
          </p:cNvPr>
          <p:cNvSpPr/>
          <p:nvPr/>
        </p:nvSpPr>
        <p:spPr>
          <a:xfrm>
            <a:off x="71394" y="6375340"/>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855312" y="3152399"/>
            <a:ext cx="598229"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819640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53</a:t>
            </a:fld>
            <a:endParaRPr lang="fr-FR"/>
          </a:p>
        </p:txBody>
      </p:sp>
      <p:pic>
        <p:nvPicPr>
          <p:cNvPr id="15" name="Image 14">
            <a:extLst>
              <a:ext uri="{FF2B5EF4-FFF2-40B4-BE49-F238E27FC236}">
                <a16:creationId xmlns:a16="http://schemas.microsoft.com/office/drawing/2014/main" id="{93729FFC-B44C-9340-852C-30CA2DB48A8D}"/>
              </a:ext>
            </a:extLst>
          </p:cNvPr>
          <p:cNvPicPr>
            <a:picLocks noChangeAspect="1"/>
          </p:cNvPicPr>
          <p:nvPr/>
        </p:nvPicPr>
        <p:blipFill>
          <a:blip r:embed="rId3"/>
          <a:stretch>
            <a:fillRect/>
          </a:stretch>
        </p:blipFill>
        <p:spPr>
          <a:xfrm>
            <a:off x="2853309" y="4258068"/>
            <a:ext cx="5997964" cy="1295728"/>
          </a:xfrm>
          <a:prstGeom prst="rect">
            <a:avLst/>
          </a:prstGeom>
        </p:spPr>
      </p:pic>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4"/>
          <a:stretch>
            <a:fillRect/>
          </a:stretch>
        </p:blipFill>
        <p:spPr>
          <a:xfrm>
            <a:off x="1818918" y="1940425"/>
            <a:ext cx="7261066" cy="2102400"/>
          </a:xfrm>
          <a:prstGeom prst="rect">
            <a:avLst/>
          </a:prstGeom>
        </p:spPr>
      </p:pic>
      <p:sp>
        <p:nvSpPr>
          <p:cNvPr id="18" name="ZoneTexte 17">
            <a:extLst>
              <a:ext uri="{FF2B5EF4-FFF2-40B4-BE49-F238E27FC236}">
                <a16:creationId xmlns:a16="http://schemas.microsoft.com/office/drawing/2014/main" id="{77AA951D-820A-E64E-BF58-C5EF53C1AB5F}"/>
              </a:ext>
            </a:extLst>
          </p:cNvPr>
          <p:cNvSpPr txBox="1"/>
          <p:nvPr/>
        </p:nvSpPr>
        <p:spPr>
          <a:xfrm>
            <a:off x="677793" y="4675100"/>
            <a:ext cx="2022895" cy="461665"/>
          </a:xfrm>
          <a:prstGeom prst="rect">
            <a:avLst/>
          </a:prstGeom>
          <a:noFill/>
        </p:spPr>
        <p:txBody>
          <a:bodyPr wrap="square" rtlCol="0">
            <a:spAutoFit/>
          </a:bodyPr>
          <a:lstStyle/>
          <a:p>
            <a:pPr algn="ctr"/>
            <a:r>
              <a:rPr lang="en-US" sz="2400" dirty="0">
                <a:solidFill>
                  <a:schemeClr val="tx2"/>
                </a:solidFill>
              </a:rPr>
              <a:t>Inference:</a:t>
            </a:r>
          </a:p>
        </p:txBody>
      </p:sp>
      <p:sp>
        <p:nvSpPr>
          <p:cNvPr id="19" name="ZoneTexte 18">
            <a:extLst>
              <a:ext uri="{FF2B5EF4-FFF2-40B4-BE49-F238E27FC236}">
                <a16:creationId xmlns:a16="http://schemas.microsoft.com/office/drawing/2014/main" id="{4F7B1125-8135-7940-B75C-3F0ACE573F1F}"/>
              </a:ext>
            </a:extLst>
          </p:cNvPr>
          <p:cNvSpPr txBox="1"/>
          <p:nvPr/>
        </p:nvSpPr>
        <p:spPr>
          <a:xfrm>
            <a:off x="-4200" y="2690735"/>
            <a:ext cx="2022895" cy="461665"/>
          </a:xfrm>
          <a:prstGeom prst="rect">
            <a:avLst/>
          </a:prstGeom>
          <a:noFill/>
        </p:spPr>
        <p:txBody>
          <a:bodyPr wrap="square" rtlCol="0">
            <a:spAutoFit/>
          </a:bodyPr>
          <a:lstStyle/>
          <a:p>
            <a:pPr algn="ctr"/>
            <a:r>
              <a:rPr lang="en-US" sz="2400" dirty="0">
                <a:solidFill>
                  <a:schemeClr val="tx2"/>
                </a:solidFill>
              </a:rPr>
              <a:t>Training:</a:t>
            </a:r>
          </a:p>
        </p:txBody>
      </p:sp>
      <p:cxnSp>
        <p:nvCxnSpPr>
          <p:cNvPr id="22" name="Connecteur droit 21">
            <a:extLst>
              <a:ext uri="{FF2B5EF4-FFF2-40B4-BE49-F238E27FC236}">
                <a16:creationId xmlns:a16="http://schemas.microsoft.com/office/drawing/2014/main" id="{E4838031-F69B-284B-972B-C1A8AD541017}"/>
              </a:ext>
            </a:extLst>
          </p:cNvPr>
          <p:cNvCxnSpPr>
            <a:cxnSpLocks/>
          </p:cNvCxnSpPr>
          <p:nvPr/>
        </p:nvCxnSpPr>
        <p:spPr>
          <a:xfrm>
            <a:off x="498935" y="4205221"/>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630C409-BD16-F44B-9F8A-EA1EEFB70D78}"/>
              </a:ext>
            </a:extLst>
          </p:cNvPr>
          <p:cNvSpPr/>
          <p:nvPr/>
        </p:nvSpPr>
        <p:spPr>
          <a:xfrm>
            <a:off x="71394" y="6375340"/>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855312" y="3152399"/>
            <a:ext cx="598229"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21046274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54</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sp>
        <p:nvSpPr>
          <p:cNvPr id="14" name="ZoneTexte 13">
            <a:extLst>
              <a:ext uri="{FF2B5EF4-FFF2-40B4-BE49-F238E27FC236}">
                <a16:creationId xmlns:a16="http://schemas.microsoft.com/office/drawing/2014/main" id="{7B15EECD-6912-1F4C-AACF-B5F3055F31B9}"/>
              </a:ext>
            </a:extLst>
          </p:cNvPr>
          <p:cNvSpPr txBox="1"/>
          <p:nvPr/>
        </p:nvSpPr>
        <p:spPr>
          <a:xfrm>
            <a:off x="6404948" y="2852577"/>
            <a:ext cx="2615437" cy="2062103"/>
          </a:xfrm>
          <a:prstGeom prst="rect">
            <a:avLst/>
          </a:prstGeom>
          <a:solidFill>
            <a:schemeClr val="accent6">
              <a:lumMod val="40000"/>
              <a:lumOff val="60000"/>
            </a:schemeClr>
          </a:solidFill>
        </p:spPr>
        <p:txBody>
          <a:bodyPr wrap="square" rtlCol="0">
            <a:spAutoFit/>
          </a:bodyPr>
          <a:lstStyle/>
          <a:p>
            <a:r>
              <a:rPr lang="en-US" sz="1900" i="1" dirty="0"/>
              <a:t>Multiple-Attribute Text Rewriting</a:t>
            </a:r>
          </a:p>
          <a:p>
            <a:r>
              <a:rPr lang="en-US" dirty="0"/>
              <a:t>G. </a:t>
            </a:r>
            <a:r>
              <a:rPr lang="en-US" dirty="0" err="1"/>
              <a:t>Lample</a:t>
            </a:r>
            <a:r>
              <a:rPr lang="en-US" dirty="0"/>
              <a:t>, S. Subramanian, E. Smith, L. </a:t>
            </a:r>
            <a:r>
              <a:rPr lang="en-US" dirty="0" err="1"/>
              <a:t>Denoyer</a:t>
            </a:r>
            <a:r>
              <a:rPr lang="en-US" dirty="0"/>
              <a:t>, M’A. </a:t>
            </a:r>
            <a:r>
              <a:rPr lang="en-US" dirty="0" err="1"/>
              <a:t>Ranzato</a:t>
            </a:r>
            <a:r>
              <a:rPr lang="en-US" dirty="0"/>
              <a:t>, Y-L. </a:t>
            </a:r>
            <a:r>
              <a:rPr lang="en-US" dirty="0" err="1"/>
              <a:t>Boureau</a:t>
            </a:r>
            <a:r>
              <a:rPr lang="en-US" dirty="0"/>
              <a:t> </a:t>
            </a:r>
          </a:p>
          <a:p>
            <a:r>
              <a:rPr lang="en-US" dirty="0"/>
              <a:t>In: Proc. of ICLR 2019 </a:t>
            </a:r>
          </a:p>
        </p:txBody>
      </p:sp>
      <p:pic>
        <p:nvPicPr>
          <p:cNvPr id="5" name="Image 4">
            <a:extLst>
              <a:ext uri="{FF2B5EF4-FFF2-40B4-BE49-F238E27FC236}">
                <a16:creationId xmlns:a16="http://schemas.microsoft.com/office/drawing/2014/main" id="{F27D58A5-41B4-E642-9D54-0378315CFA4C}"/>
              </a:ext>
            </a:extLst>
          </p:cNvPr>
          <p:cNvPicPr>
            <a:picLocks noChangeAspect="1"/>
          </p:cNvPicPr>
          <p:nvPr/>
        </p:nvPicPr>
        <p:blipFill>
          <a:blip r:embed="rId3"/>
          <a:stretch>
            <a:fillRect/>
          </a:stretch>
        </p:blipFill>
        <p:spPr>
          <a:xfrm>
            <a:off x="101299" y="1107022"/>
            <a:ext cx="6303649" cy="5553215"/>
          </a:xfrm>
          <a:prstGeom prst="rect">
            <a:avLst/>
          </a:prstGeom>
        </p:spPr>
      </p:pic>
    </p:spTree>
    <p:extLst>
      <p:ext uri="{BB962C8B-B14F-4D97-AF65-F5344CB8AC3E}">
        <p14:creationId xmlns:p14="http://schemas.microsoft.com/office/powerpoint/2010/main" val="39837692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Latent Space Structuring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55</a:t>
            </a:fld>
            <a:endParaRPr lang="en-US"/>
          </a:p>
        </p:txBody>
      </p:sp>
      <p:sp>
        <p:nvSpPr>
          <p:cNvPr id="6" name="ZoneTexte 5">
            <a:extLst>
              <a:ext uri="{FF2B5EF4-FFF2-40B4-BE49-F238E27FC236}">
                <a16:creationId xmlns:a16="http://schemas.microsoft.com/office/drawing/2014/main" id="{7728D00F-54D3-FC46-8303-53234672297D}"/>
              </a:ext>
            </a:extLst>
          </p:cNvPr>
          <p:cNvSpPr txBox="1"/>
          <p:nvPr/>
        </p:nvSpPr>
        <p:spPr>
          <a:xfrm>
            <a:off x="5439164" y="3185758"/>
            <a:ext cx="3402914" cy="1015663"/>
          </a:xfrm>
          <a:prstGeom prst="rect">
            <a:avLst/>
          </a:prstGeom>
          <a:noFill/>
        </p:spPr>
        <p:txBody>
          <a:bodyPr wrap="square" rtlCol="0">
            <a:spAutoFit/>
          </a:bodyPr>
          <a:lstStyle/>
          <a:p>
            <a:pPr algn="ctr"/>
            <a:r>
              <a:rPr lang="en-US" sz="2000" dirty="0"/>
              <a:t>Enforcing </a:t>
            </a:r>
            <a:r>
              <a:rPr lang="en-US" sz="2000" b="1" dirty="0"/>
              <a:t>structure</a:t>
            </a:r>
            <a:r>
              <a:rPr lang="en-US" sz="2000" dirty="0"/>
              <a:t> in the latent space will help us navigate it</a:t>
            </a:r>
          </a:p>
        </p:txBody>
      </p:sp>
      <p:sp>
        <p:nvSpPr>
          <p:cNvPr id="7" name="Flèche vers la droite 6">
            <a:extLst>
              <a:ext uri="{FF2B5EF4-FFF2-40B4-BE49-F238E27FC236}">
                <a16:creationId xmlns:a16="http://schemas.microsoft.com/office/drawing/2014/main" id="{1255F9C9-10D9-3E47-BCA5-EC545937824B}"/>
              </a:ext>
            </a:extLst>
          </p:cNvPr>
          <p:cNvSpPr/>
          <p:nvPr/>
        </p:nvSpPr>
        <p:spPr>
          <a:xfrm>
            <a:off x="4711484" y="345336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01A808EB-0B78-6942-91DA-63F3ACED212B}"/>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5361913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Latent Space Structuring</a:t>
            </a:r>
          </a:p>
        </p:txBody>
      </p:sp>
      <p:pic>
        <p:nvPicPr>
          <p:cNvPr id="9" name="Espace réservé du contenu 8">
            <a:extLst>
              <a:ext uri="{FF2B5EF4-FFF2-40B4-BE49-F238E27FC236}">
                <a16:creationId xmlns:a16="http://schemas.microsoft.com/office/drawing/2014/main" id="{48632385-F84A-7C47-B551-621E08CF067D}"/>
              </a:ext>
            </a:extLst>
          </p:cNvPr>
          <p:cNvPicPr>
            <a:picLocks noGrp="1" noChangeAspect="1"/>
          </p:cNvPicPr>
          <p:nvPr>
            <p:ph idx="1"/>
          </p:nvPr>
        </p:nvPicPr>
        <p:blipFill>
          <a:blip r:embed="rId3"/>
          <a:stretch>
            <a:fillRect/>
          </a:stretch>
        </p:blipFill>
        <p:spPr>
          <a:xfrm>
            <a:off x="607167" y="1321232"/>
            <a:ext cx="7929665" cy="4215536"/>
          </a:xfrm>
        </p:spPr>
      </p:pic>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56</a:t>
            </a:fld>
            <a:endParaRPr lang="en-US"/>
          </a:p>
        </p:txBody>
      </p:sp>
      <p:sp>
        <p:nvSpPr>
          <p:cNvPr id="7" name="ZoneTexte 6">
            <a:extLst>
              <a:ext uri="{FF2B5EF4-FFF2-40B4-BE49-F238E27FC236}">
                <a16:creationId xmlns:a16="http://schemas.microsoft.com/office/drawing/2014/main" id="{70355920-F16A-6A4F-8161-12920513A2BE}"/>
              </a:ext>
            </a:extLst>
          </p:cNvPr>
          <p:cNvSpPr txBox="1"/>
          <p:nvPr/>
        </p:nvSpPr>
        <p:spPr>
          <a:xfrm>
            <a:off x="2460683" y="5536768"/>
            <a:ext cx="4222631" cy="369332"/>
          </a:xfrm>
          <a:prstGeom prst="rect">
            <a:avLst/>
          </a:prstGeom>
          <a:noFill/>
        </p:spPr>
        <p:txBody>
          <a:bodyPr wrap="none" rtlCol="0">
            <a:spAutoFit/>
          </a:bodyPr>
          <a:lstStyle/>
          <a:p>
            <a:r>
              <a:rPr lang="en-US" i="1" dirty="0"/>
              <a:t>Illustration of the structured latent space</a:t>
            </a:r>
          </a:p>
        </p:txBody>
      </p:sp>
    </p:spTree>
    <p:extLst>
      <p:ext uri="{BB962C8B-B14F-4D97-AF65-F5344CB8AC3E}">
        <p14:creationId xmlns:p14="http://schemas.microsoft.com/office/powerpoint/2010/main" val="633442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Latent Space Structuring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57</a:t>
            </a:fld>
            <a:endParaRPr lang="en-US"/>
          </a:p>
        </p:txBody>
      </p:sp>
      <p:sp>
        <p:nvSpPr>
          <p:cNvPr id="7" name="ZoneTexte 6">
            <a:extLst>
              <a:ext uri="{FF2B5EF4-FFF2-40B4-BE49-F238E27FC236}">
                <a16:creationId xmlns:a16="http://schemas.microsoft.com/office/drawing/2014/main" id="{70355920-F16A-6A4F-8161-12920513A2BE}"/>
              </a:ext>
            </a:extLst>
          </p:cNvPr>
          <p:cNvSpPr txBox="1"/>
          <p:nvPr/>
        </p:nvSpPr>
        <p:spPr>
          <a:xfrm>
            <a:off x="2460684" y="6242513"/>
            <a:ext cx="4222631" cy="369332"/>
          </a:xfrm>
          <a:prstGeom prst="rect">
            <a:avLst/>
          </a:prstGeom>
          <a:noFill/>
        </p:spPr>
        <p:txBody>
          <a:bodyPr wrap="none" rtlCol="0">
            <a:spAutoFit/>
          </a:bodyPr>
          <a:lstStyle/>
          <a:p>
            <a:r>
              <a:rPr lang="en-US" i="1" dirty="0"/>
              <a:t>Illustration of the structured latent space</a:t>
            </a:r>
          </a:p>
        </p:txBody>
      </p:sp>
      <p:pic>
        <p:nvPicPr>
          <p:cNvPr id="4" name="Image 3">
            <a:extLst>
              <a:ext uri="{FF2B5EF4-FFF2-40B4-BE49-F238E27FC236}">
                <a16:creationId xmlns:a16="http://schemas.microsoft.com/office/drawing/2014/main" id="{E55F27F2-E05A-F14F-AE24-276E5B2E8FE2}"/>
              </a:ext>
            </a:extLst>
          </p:cNvPr>
          <p:cNvPicPr>
            <a:picLocks noChangeAspect="1"/>
          </p:cNvPicPr>
          <p:nvPr/>
        </p:nvPicPr>
        <p:blipFill>
          <a:blip r:embed="rId3"/>
          <a:stretch>
            <a:fillRect/>
          </a:stretch>
        </p:blipFill>
        <p:spPr>
          <a:xfrm>
            <a:off x="69411" y="852441"/>
            <a:ext cx="9010573" cy="5390072"/>
          </a:xfrm>
          <a:prstGeom prst="rect">
            <a:avLst/>
          </a:prstGeom>
        </p:spPr>
      </p:pic>
    </p:spTree>
    <p:extLst>
      <p:ext uri="{BB962C8B-B14F-4D97-AF65-F5344CB8AC3E}">
        <p14:creationId xmlns:p14="http://schemas.microsoft.com/office/powerpoint/2010/main" val="22966444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Latent Space Structuring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58</a:t>
            </a:fld>
            <a:endParaRPr lang="en-US"/>
          </a:p>
        </p:txBody>
      </p:sp>
      <p:sp>
        <p:nvSpPr>
          <p:cNvPr id="7" name="ZoneTexte 6">
            <a:extLst>
              <a:ext uri="{FF2B5EF4-FFF2-40B4-BE49-F238E27FC236}">
                <a16:creationId xmlns:a16="http://schemas.microsoft.com/office/drawing/2014/main" id="{70355920-F16A-6A4F-8161-12920513A2BE}"/>
              </a:ext>
            </a:extLst>
          </p:cNvPr>
          <p:cNvSpPr txBox="1"/>
          <p:nvPr/>
        </p:nvSpPr>
        <p:spPr>
          <a:xfrm>
            <a:off x="2460684" y="6488668"/>
            <a:ext cx="4222631" cy="369332"/>
          </a:xfrm>
          <a:prstGeom prst="rect">
            <a:avLst/>
          </a:prstGeom>
          <a:noFill/>
        </p:spPr>
        <p:txBody>
          <a:bodyPr wrap="none" rtlCol="0">
            <a:spAutoFit/>
          </a:bodyPr>
          <a:lstStyle/>
          <a:p>
            <a:r>
              <a:rPr lang="en-US" i="1" dirty="0"/>
              <a:t>Illustration of the structured latent space</a:t>
            </a:r>
          </a:p>
        </p:txBody>
      </p:sp>
      <p:pic>
        <p:nvPicPr>
          <p:cNvPr id="9" name="Espace réservé du contenu 8">
            <a:extLst>
              <a:ext uri="{FF2B5EF4-FFF2-40B4-BE49-F238E27FC236}">
                <a16:creationId xmlns:a16="http://schemas.microsoft.com/office/drawing/2014/main" id="{AE83925B-6EB9-9E41-B997-3BF56A2135B8}"/>
              </a:ext>
            </a:extLst>
          </p:cNvPr>
          <p:cNvPicPr>
            <a:picLocks noGrp="1" noChangeAspect="1"/>
          </p:cNvPicPr>
          <p:nvPr>
            <p:ph idx="1"/>
          </p:nvPr>
        </p:nvPicPr>
        <p:blipFill>
          <a:blip r:embed="rId3"/>
          <a:stretch>
            <a:fillRect/>
          </a:stretch>
        </p:blipFill>
        <p:spPr>
          <a:xfrm>
            <a:off x="101299" y="1036434"/>
            <a:ext cx="9114490" cy="5452234"/>
          </a:xfrm>
        </p:spPr>
      </p:pic>
    </p:spTree>
    <p:extLst>
      <p:ext uri="{BB962C8B-B14F-4D97-AF65-F5344CB8AC3E}">
        <p14:creationId xmlns:p14="http://schemas.microsoft.com/office/powerpoint/2010/main" val="403747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5</a:t>
            </a:fld>
            <a:endParaRPr lang="fr-FR" dirty="0"/>
          </a:p>
        </p:txBody>
      </p:sp>
      <p:sp>
        <p:nvSpPr>
          <p:cNvPr id="2" name="ZoneTexte 1">
            <a:extLst>
              <a:ext uri="{FF2B5EF4-FFF2-40B4-BE49-F238E27FC236}">
                <a16:creationId xmlns:a16="http://schemas.microsoft.com/office/drawing/2014/main" id="{4FC4047D-F799-3D45-95EA-AF269D6D26E4}"/>
              </a:ext>
            </a:extLst>
          </p:cNvPr>
          <p:cNvSpPr txBox="1"/>
          <p:nvPr/>
        </p:nvSpPr>
        <p:spPr>
          <a:xfrm>
            <a:off x="482287" y="2925141"/>
            <a:ext cx="5948396" cy="349943"/>
          </a:xfrm>
          <a:prstGeom prst="rect">
            <a:avLst/>
          </a:prstGeom>
          <a:noFill/>
        </p:spPr>
        <p:txBody>
          <a:bodyPr wrap="square" rtlCol="0">
            <a:spAutoFit/>
          </a:bodyPr>
          <a:lstStyle/>
          <a:p>
            <a:pPr marL="285750" indent="-285750">
              <a:buFont typeface="Arial" panose="020B0604020202020204" pitchFamily="34" charset="0"/>
              <a:buChar char="•"/>
            </a:pPr>
            <a:endParaRPr lang="fr-FR" dirty="0"/>
          </a:p>
        </p:txBody>
      </p:sp>
      <p:sp>
        <p:nvSpPr>
          <p:cNvPr id="8" name="Ellipse 7">
            <a:extLst>
              <a:ext uri="{FF2B5EF4-FFF2-40B4-BE49-F238E27FC236}">
                <a16:creationId xmlns:a16="http://schemas.microsoft.com/office/drawing/2014/main" id="{5D409891-54DD-A544-BC49-B7219D1AA776}"/>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ZoneTexte 8">
            <a:extLst>
              <a:ext uri="{FF2B5EF4-FFF2-40B4-BE49-F238E27FC236}">
                <a16:creationId xmlns:a16="http://schemas.microsoft.com/office/drawing/2014/main" id="{1508587F-EEBF-BD4D-8E36-4DD401FC88A6}"/>
              </a:ext>
            </a:extLst>
          </p:cNvPr>
          <p:cNvSpPr txBox="1"/>
          <p:nvPr/>
        </p:nvSpPr>
        <p:spPr>
          <a:xfrm>
            <a:off x="5621310" y="1723869"/>
            <a:ext cx="3327817" cy="1508105"/>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Understand the users’ tastes</a:t>
            </a:r>
          </a:p>
          <a:p>
            <a:pPr marL="285750" indent="-285750">
              <a:buFont typeface="Arial" panose="020B0604020202020204" pitchFamily="34" charset="0"/>
              <a:buChar char="•"/>
            </a:pPr>
            <a:r>
              <a:rPr lang="en-US" dirty="0"/>
              <a:t>Model diversity and complexity of their profiles</a:t>
            </a:r>
          </a:p>
          <a:p>
            <a:pPr marL="285750" indent="-285750">
              <a:buFont typeface="Arial" panose="020B0604020202020204" pitchFamily="34" charset="0"/>
              <a:buChar char="•"/>
            </a:pPr>
            <a:endParaRPr lang="en-US" dirty="0"/>
          </a:p>
        </p:txBody>
      </p:sp>
      <p:sp>
        <p:nvSpPr>
          <p:cNvPr id="10" name="ZoneTexte 9">
            <a:extLst>
              <a:ext uri="{FF2B5EF4-FFF2-40B4-BE49-F238E27FC236}">
                <a16:creationId xmlns:a16="http://schemas.microsoft.com/office/drawing/2014/main" id="{CFE6C4E3-7E1F-7F48-9536-ED40319004B8}"/>
              </a:ext>
            </a:extLst>
          </p:cNvPr>
          <p:cNvSpPr txBox="1"/>
          <p:nvPr/>
        </p:nvSpPr>
        <p:spPr>
          <a:xfrm>
            <a:off x="5621309" y="3553026"/>
            <a:ext cx="3327817" cy="954107"/>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Recommendation </a:t>
            </a:r>
            <a:r>
              <a:rPr lang="en-US" dirty="0">
                <a:solidFill>
                  <a:schemeClr val="tx1">
                    <a:lumMod val="75000"/>
                    <a:lumOff val="25000"/>
                  </a:schemeClr>
                </a:solidFill>
              </a:rPr>
              <a:t>[1], [2]</a:t>
            </a:r>
          </a:p>
          <a:p>
            <a:pPr marL="285750" indent="-285750">
              <a:buFont typeface="Arial" panose="020B0604020202020204" pitchFamily="34" charset="0"/>
              <a:buChar char="•"/>
            </a:pPr>
            <a:r>
              <a:rPr lang="en-US" b="1" dirty="0"/>
              <a:t>Representation Learning</a:t>
            </a:r>
          </a:p>
        </p:txBody>
      </p:sp>
      <p:sp>
        <p:nvSpPr>
          <p:cNvPr id="11" name="ZoneTexte 10">
            <a:extLst>
              <a:ext uri="{FF2B5EF4-FFF2-40B4-BE49-F238E27FC236}">
                <a16:creationId xmlns:a16="http://schemas.microsoft.com/office/drawing/2014/main" id="{AE763C97-BBD9-9F4B-8E17-1D4DB121A00F}"/>
              </a:ext>
            </a:extLst>
          </p:cNvPr>
          <p:cNvSpPr txBox="1"/>
          <p:nvPr/>
        </p:nvSpPr>
        <p:spPr>
          <a:xfrm>
            <a:off x="0" y="6375340"/>
            <a:ext cx="5279009" cy="369332"/>
          </a:xfrm>
          <a:prstGeom prst="rect">
            <a:avLst/>
          </a:prstGeom>
          <a:noFill/>
        </p:spPr>
        <p:txBody>
          <a:bodyPr wrap="none" rtlCol="0">
            <a:spAutoFit/>
          </a:bodyPr>
          <a:lstStyle/>
          <a:p>
            <a:r>
              <a:rPr lang="en-US" i="1" dirty="0">
                <a:solidFill>
                  <a:schemeClr val="tx1">
                    <a:lumMod val="75000"/>
                    <a:lumOff val="25000"/>
                  </a:schemeClr>
                </a:solidFill>
              </a:rPr>
              <a:t>[1] G. </a:t>
            </a:r>
            <a:r>
              <a:rPr lang="en-US" i="1" dirty="0" err="1">
                <a:solidFill>
                  <a:schemeClr val="tx1">
                    <a:lumMod val="75000"/>
                    <a:lumOff val="25000"/>
                  </a:schemeClr>
                </a:solidFill>
              </a:rPr>
              <a:t>Ganu</a:t>
            </a:r>
            <a:r>
              <a:rPr lang="en-US" i="1" dirty="0">
                <a:solidFill>
                  <a:schemeClr val="tx1">
                    <a:lumMod val="75000"/>
                    <a:lumOff val="25000"/>
                  </a:schemeClr>
                </a:solidFill>
              </a:rPr>
              <a:t> et al., 2009, [2] J. McAuley et al., 2013 </a:t>
            </a:r>
          </a:p>
        </p:txBody>
      </p:sp>
    </p:spTree>
    <p:extLst>
      <p:ext uri="{BB962C8B-B14F-4D97-AF65-F5344CB8AC3E}">
        <p14:creationId xmlns:p14="http://schemas.microsoft.com/office/powerpoint/2010/main" val="3978176644"/>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Conclusion</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59</a:t>
            </a:fld>
            <a:endParaRPr lang="en-US"/>
          </a:p>
        </p:txBody>
      </p:sp>
      <p:sp>
        <p:nvSpPr>
          <p:cNvPr id="7" name="ZoneTexte 6">
            <a:extLst>
              <a:ext uri="{FF2B5EF4-FFF2-40B4-BE49-F238E27FC236}">
                <a16:creationId xmlns:a16="http://schemas.microsoft.com/office/drawing/2014/main" id="{0BBC0637-7BF5-E047-95D8-898223018B82}"/>
              </a:ext>
            </a:extLst>
          </p:cNvPr>
          <p:cNvSpPr txBox="1"/>
          <p:nvPr/>
        </p:nvSpPr>
        <p:spPr>
          <a:xfrm>
            <a:off x="1169060" y="1120423"/>
            <a:ext cx="6805880" cy="786959"/>
          </a:xfrm>
          <a:prstGeom prst="rect">
            <a:avLst/>
          </a:prstGeom>
          <a:solidFill>
            <a:schemeClr val="accent2">
              <a:lumMod val="60000"/>
              <a:lumOff val="40000"/>
            </a:schemeClr>
          </a:solidFill>
        </p:spPr>
        <p:txBody>
          <a:bodyPr wrap="square" rtlCol="0" anchor="ctr">
            <a:noAutofit/>
          </a:bodyPr>
          <a:lstStyle/>
          <a:p>
            <a:pPr algn="ctr"/>
            <a:r>
              <a:rPr lang="en-US" sz="2000" dirty="0"/>
              <a:t>Understanding how users change </a:t>
            </a:r>
          </a:p>
          <a:p>
            <a:pPr algn="ctr"/>
            <a:r>
              <a:rPr lang="en-US" sz="2000" dirty="0"/>
              <a:t>in order to best predict their future behavior</a:t>
            </a:r>
          </a:p>
        </p:txBody>
      </p:sp>
      <p:sp>
        <p:nvSpPr>
          <p:cNvPr id="2" name="Rectangle 1">
            <a:extLst>
              <a:ext uri="{FF2B5EF4-FFF2-40B4-BE49-F238E27FC236}">
                <a16:creationId xmlns:a16="http://schemas.microsoft.com/office/drawing/2014/main" id="{EAF23824-DA09-5041-93E1-D61A7686A499}"/>
              </a:ext>
            </a:extLst>
          </p:cNvPr>
          <p:cNvSpPr/>
          <p:nvPr/>
        </p:nvSpPr>
        <p:spPr>
          <a:xfrm>
            <a:off x="644415" y="2133396"/>
            <a:ext cx="3979880" cy="923330"/>
          </a:xfrm>
          <a:prstGeom prst="rect">
            <a:avLst/>
          </a:prstGeom>
        </p:spPr>
        <p:txBody>
          <a:bodyPr wrap="square">
            <a:spAutoFit/>
          </a:bodyPr>
          <a:lstStyle/>
          <a:p>
            <a:pPr algn="ctr"/>
            <a:r>
              <a:rPr lang="en-US" b="1">
                <a:solidFill>
                  <a:schemeClr val="tx2"/>
                </a:solidFill>
              </a:rPr>
              <a:t>Job Attribute </a:t>
            </a:r>
            <a:r>
              <a:rPr lang="en-US" b="1" dirty="0">
                <a:solidFill>
                  <a:schemeClr val="tx2"/>
                </a:solidFill>
              </a:rPr>
              <a:t>Rewriting</a:t>
            </a:r>
          </a:p>
          <a:p>
            <a:pPr algn="ctr"/>
            <a:r>
              <a:rPr lang="en-US" dirty="0">
                <a:solidFill>
                  <a:schemeClr val="tx2"/>
                </a:solidFill>
              </a:rPr>
              <a:t>Good proxy for next job prediction, individual dynamic.</a:t>
            </a:r>
          </a:p>
        </p:txBody>
      </p:sp>
      <p:sp>
        <p:nvSpPr>
          <p:cNvPr id="19" name="Rectangle 18">
            <a:extLst>
              <a:ext uri="{FF2B5EF4-FFF2-40B4-BE49-F238E27FC236}">
                <a16:creationId xmlns:a16="http://schemas.microsoft.com/office/drawing/2014/main" id="{08C4E89B-D7AC-4C47-A8E8-AB875E11B0CF}"/>
              </a:ext>
            </a:extLst>
          </p:cNvPr>
          <p:cNvSpPr/>
          <p:nvPr/>
        </p:nvSpPr>
        <p:spPr>
          <a:xfrm>
            <a:off x="4624295" y="2131446"/>
            <a:ext cx="3736113" cy="923330"/>
          </a:xfrm>
          <a:prstGeom prst="rect">
            <a:avLst/>
          </a:prstGeom>
        </p:spPr>
        <p:txBody>
          <a:bodyPr wrap="square">
            <a:spAutoFit/>
          </a:bodyPr>
          <a:lstStyle/>
          <a:p>
            <a:pPr algn="ctr"/>
            <a:r>
              <a:rPr lang="en-US" b="1" dirty="0">
                <a:solidFill>
                  <a:schemeClr val="tx2"/>
                </a:solidFill>
              </a:rPr>
              <a:t>Latent Space Structuring</a:t>
            </a:r>
          </a:p>
          <a:p>
            <a:pPr algn="ctr"/>
            <a:r>
              <a:rPr lang="en-US" dirty="0">
                <a:solidFill>
                  <a:schemeClr val="tx2"/>
                </a:solidFill>
              </a:rPr>
              <a:t>Good approach for industry dynamic and career volatility.</a:t>
            </a:r>
          </a:p>
        </p:txBody>
      </p:sp>
      <p:sp>
        <p:nvSpPr>
          <p:cNvPr id="27" name="Espace réservé du contenu 4">
            <a:extLst>
              <a:ext uri="{FF2B5EF4-FFF2-40B4-BE49-F238E27FC236}">
                <a16:creationId xmlns:a16="http://schemas.microsoft.com/office/drawing/2014/main" id="{4052A4CC-9557-E44F-BBE5-7583307E435A}"/>
              </a:ext>
            </a:extLst>
          </p:cNvPr>
          <p:cNvSpPr txBox="1">
            <a:spLocks/>
          </p:cNvSpPr>
          <p:nvPr/>
        </p:nvSpPr>
        <p:spPr>
          <a:xfrm>
            <a:off x="459992" y="3797109"/>
            <a:ext cx="4112008" cy="2484006"/>
          </a:xfrm>
          <a:prstGeom prst="rect">
            <a:avLst/>
          </a:prstGeom>
        </p:spPr>
        <p:txBody>
          <a:bodyPr vert="horz" lIns="91440" tIns="45720" rIns="91440" bIns="45720" rtlCol="0" anchor="t">
            <a:no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Menlo-Regular" charset="0"/>
              <a:buNone/>
            </a:pPr>
            <a:r>
              <a:rPr lang="en-US" sz="1800" b="1" dirty="0"/>
              <a:t>Interests</a:t>
            </a:r>
          </a:p>
          <a:p>
            <a:pPr>
              <a:lnSpc>
                <a:spcPct val="150000"/>
              </a:lnSpc>
              <a:buFont typeface="Police système Courant"/>
              <a:buChar char="→"/>
            </a:pPr>
            <a:r>
              <a:rPr lang="en-US" sz="1800" dirty="0"/>
              <a:t>Improved professional profile</a:t>
            </a:r>
          </a:p>
          <a:p>
            <a:pPr>
              <a:lnSpc>
                <a:spcPct val="150000"/>
              </a:lnSpc>
              <a:buFont typeface="Police système Courant"/>
              <a:buChar char="→"/>
            </a:pPr>
            <a:r>
              <a:rPr lang="en-US" sz="1800" dirty="0"/>
              <a:t>Explainability through generation and explicit factors</a:t>
            </a:r>
          </a:p>
        </p:txBody>
      </p:sp>
    </p:spTree>
    <p:extLst>
      <p:ext uri="{BB962C8B-B14F-4D97-AF65-F5344CB8AC3E}">
        <p14:creationId xmlns:p14="http://schemas.microsoft.com/office/powerpoint/2010/main" val="980101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Obstacles</a:t>
            </a:r>
          </a:p>
        </p:txBody>
      </p:sp>
      <p:sp>
        <p:nvSpPr>
          <p:cNvPr id="5" name="Espace réservé du contenu 4">
            <a:extLst>
              <a:ext uri="{FF2B5EF4-FFF2-40B4-BE49-F238E27FC236}">
                <a16:creationId xmlns:a16="http://schemas.microsoft.com/office/drawing/2014/main" id="{41AFEAA5-AA9F-7441-A75B-4C6E9163F76E}"/>
              </a:ext>
            </a:extLst>
          </p:cNvPr>
          <p:cNvSpPr>
            <a:spLocks noGrp="1"/>
          </p:cNvSpPr>
          <p:nvPr>
            <p:ph idx="1"/>
          </p:nvPr>
        </p:nvSpPr>
        <p:spPr>
          <a:xfrm>
            <a:off x="4572000" y="3797109"/>
            <a:ext cx="4112008" cy="2642647"/>
          </a:xfrm>
        </p:spPr>
        <p:txBody>
          <a:bodyPr anchor="t">
            <a:noAutofit/>
          </a:bodyPr>
          <a:lstStyle/>
          <a:p>
            <a:pPr marL="0" indent="0" algn="ctr">
              <a:lnSpc>
                <a:spcPct val="150000"/>
              </a:lnSpc>
              <a:buNone/>
            </a:pPr>
            <a:r>
              <a:rPr lang="en-US" sz="1800" b="1" dirty="0"/>
              <a:t>Obstacles</a:t>
            </a:r>
          </a:p>
          <a:p>
            <a:pPr>
              <a:lnSpc>
                <a:spcPct val="150000"/>
              </a:lnSpc>
              <a:buSzPct val="100000"/>
              <a:buFont typeface="Police système Courant"/>
              <a:buChar char="→"/>
            </a:pPr>
            <a:r>
              <a:rPr lang="en-US" sz="1800" dirty="0"/>
              <a:t>Noisy and unstructured data</a:t>
            </a:r>
          </a:p>
          <a:p>
            <a:pPr>
              <a:lnSpc>
                <a:spcPct val="150000"/>
              </a:lnSpc>
              <a:buFont typeface="Police système Courant"/>
              <a:buChar char="→"/>
            </a:pPr>
            <a:r>
              <a:rPr lang="en-US" sz="1800" dirty="0"/>
              <a:t>Lack of supervision on expertise level</a:t>
            </a:r>
          </a:p>
          <a:p>
            <a:pPr>
              <a:lnSpc>
                <a:spcPct val="150000"/>
              </a:lnSpc>
              <a:buFont typeface="Police système Courant"/>
              <a:buChar char="→"/>
            </a:pPr>
            <a:r>
              <a:rPr lang="en-US" sz="1800" dirty="0"/>
              <a:t>Insufficient data</a:t>
            </a:r>
          </a:p>
          <a:p>
            <a:pPr>
              <a:lnSpc>
                <a:spcPct val="150000"/>
              </a:lnSpc>
              <a:buFont typeface="Police système Courant"/>
              <a:buChar char="→"/>
            </a:pPr>
            <a:r>
              <a:rPr lang="en-US" sz="1800" dirty="0"/>
              <a:t>Difficult evaluation</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60</a:t>
            </a:fld>
            <a:endParaRPr lang="en-US"/>
          </a:p>
        </p:txBody>
      </p:sp>
      <p:sp>
        <p:nvSpPr>
          <p:cNvPr id="7" name="ZoneTexte 6">
            <a:extLst>
              <a:ext uri="{FF2B5EF4-FFF2-40B4-BE49-F238E27FC236}">
                <a16:creationId xmlns:a16="http://schemas.microsoft.com/office/drawing/2014/main" id="{0BBC0637-7BF5-E047-95D8-898223018B82}"/>
              </a:ext>
            </a:extLst>
          </p:cNvPr>
          <p:cNvSpPr txBox="1"/>
          <p:nvPr/>
        </p:nvSpPr>
        <p:spPr>
          <a:xfrm>
            <a:off x="1169060" y="1120423"/>
            <a:ext cx="6805880" cy="786959"/>
          </a:xfrm>
          <a:prstGeom prst="rect">
            <a:avLst/>
          </a:prstGeom>
          <a:solidFill>
            <a:schemeClr val="accent2">
              <a:lumMod val="60000"/>
              <a:lumOff val="40000"/>
            </a:schemeClr>
          </a:solidFill>
        </p:spPr>
        <p:txBody>
          <a:bodyPr wrap="square" rtlCol="0" anchor="ctr">
            <a:noAutofit/>
          </a:bodyPr>
          <a:lstStyle/>
          <a:p>
            <a:pPr algn="ctr"/>
            <a:r>
              <a:rPr lang="en-US" sz="2000" dirty="0"/>
              <a:t>Understanding how users change </a:t>
            </a:r>
          </a:p>
          <a:p>
            <a:pPr algn="ctr"/>
            <a:r>
              <a:rPr lang="en-US" sz="2000" dirty="0"/>
              <a:t>in order to best predict their future behavior</a:t>
            </a:r>
          </a:p>
        </p:txBody>
      </p:sp>
      <p:sp>
        <p:nvSpPr>
          <p:cNvPr id="22" name="Espace réservé du contenu 4">
            <a:extLst>
              <a:ext uri="{FF2B5EF4-FFF2-40B4-BE49-F238E27FC236}">
                <a16:creationId xmlns:a16="http://schemas.microsoft.com/office/drawing/2014/main" id="{89B4307D-6204-E249-AF36-0045F6FB921E}"/>
              </a:ext>
            </a:extLst>
          </p:cNvPr>
          <p:cNvSpPr txBox="1">
            <a:spLocks/>
          </p:cNvSpPr>
          <p:nvPr/>
        </p:nvSpPr>
        <p:spPr>
          <a:xfrm>
            <a:off x="592120" y="3955750"/>
            <a:ext cx="3979880" cy="2484006"/>
          </a:xfrm>
          <a:prstGeom prst="rect">
            <a:avLst/>
          </a:prstGeom>
        </p:spPr>
        <p:txBody>
          <a:bodyPr vert="horz" lIns="91440" tIns="45720" rIns="91440" bIns="45720" rtlCol="0" anchor="ctr">
            <a:no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sz="1800" dirty="0"/>
          </a:p>
        </p:txBody>
      </p:sp>
      <p:sp>
        <p:nvSpPr>
          <p:cNvPr id="2" name="Rectangle 1">
            <a:extLst>
              <a:ext uri="{FF2B5EF4-FFF2-40B4-BE49-F238E27FC236}">
                <a16:creationId xmlns:a16="http://schemas.microsoft.com/office/drawing/2014/main" id="{EAF23824-DA09-5041-93E1-D61A7686A499}"/>
              </a:ext>
            </a:extLst>
          </p:cNvPr>
          <p:cNvSpPr/>
          <p:nvPr/>
        </p:nvSpPr>
        <p:spPr>
          <a:xfrm>
            <a:off x="644415" y="2133396"/>
            <a:ext cx="3979880" cy="923330"/>
          </a:xfrm>
          <a:prstGeom prst="rect">
            <a:avLst/>
          </a:prstGeom>
        </p:spPr>
        <p:txBody>
          <a:bodyPr wrap="square">
            <a:spAutoFit/>
          </a:bodyPr>
          <a:lstStyle/>
          <a:p>
            <a:pPr algn="ctr"/>
            <a:r>
              <a:rPr lang="en-US" b="1" dirty="0">
                <a:solidFill>
                  <a:schemeClr val="tx2"/>
                </a:solidFill>
              </a:rPr>
              <a:t>Job Expertise Rewriting</a:t>
            </a:r>
          </a:p>
          <a:p>
            <a:pPr algn="ctr"/>
            <a:r>
              <a:rPr lang="en-US" dirty="0">
                <a:solidFill>
                  <a:schemeClr val="tx2"/>
                </a:solidFill>
              </a:rPr>
              <a:t>Good proxy for next job prediction, individual dynamic.</a:t>
            </a:r>
          </a:p>
        </p:txBody>
      </p:sp>
      <p:sp>
        <p:nvSpPr>
          <p:cNvPr id="19" name="Rectangle 18">
            <a:extLst>
              <a:ext uri="{FF2B5EF4-FFF2-40B4-BE49-F238E27FC236}">
                <a16:creationId xmlns:a16="http://schemas.microsoft.com/office/drawing/2014/main" id="{08C4E89B-D7AC-4C47-A8E8-AB875E11B0CF}"/>
              </a:ext>
            </a:extLst>
          </p:cNvPr>
          <p:cNvSpPr/>
          <p:nvPr/>
        </p:nvSpPr>
        <p:spPr>
          <a:xfrm>
            <a:off x="4624295" y="2131446"/>
            <a:ext cx="3736113" cy="923330"/>
          </a:xfrm>
          <a:prstGeom prst="rect">
            <a:avLst/>
          </a:prstGeom>
        </p:spPr>
        <p:txBody>
          <a:bodyPr wrap="square">
            <a:spAutoFit/>
          </a:bodyPr>
          <a:lstStyle/>
          <a:p>
            <a:pPr algn="ctr"/>
            <a:r>
              <a:rPr lang="en-US" b="1" dirty="0">
                <a:solidFill>
                  <a:schemeClr val="tx2"/>
                </a:solidFill>
              </a:rPr>
              <a:t>Latent Space Structuring</a:t>
            </a:r>
          </a:p>
          <a:p>
            <a:pPr algn="ctr"/>
            <a:r>
              <a:rPr lang="en-US" dirty="0">
                <a:solidFill>
                  <a:schemeClr val="tx2"/>
                </a:solidFill>
              </a:rPr>
              <a:t>Good approach for industry dynamic and career volatility.</a:t>
            </a:r>
          </a:p>
        </p:txBody>
      </p:sp>
      <p:sp>
        <p:nvSpPr>
          <p:cNvPr id="9" name="Espace réservé du contenu 4">
            <a:extLst>
              <a:ext uri="{FF2B5EF4-FFF2-40B4-BE49-F238E27FC236}">
                <a16:creationId xmlns:a16="http://schemas.microsoft.com/office/drawing/2014/main" id="{57835E75-E9AC-C24E-AC3B-68AD8B27F43F}"/>
              </a:ext>
            </a:extLst>
          </p:cNvPr>
          <p:cNvSpPr txBox="1">
            <a:spLocks/>
          </p:cNvSpPr>
          <p:nvPr/>
        </p:nvSpPr>
        <p:spPr>
          <a:xfrm>
            <a:off x="459992" y="3797109"/>
            <a:ext cx="4112008" cy="2484006"/>
          </a:xfrm>
          <a:prstGeom prst="rect">
            <a:avLst/>
          </a:prstGeom>
        </p:spPr>
        <p:txBody>
          <a:bodyPr vert="horz" lIns="91440" tIns="45720" rIns="91440" bIns="45720" rtlCol="0" anchor="t">
            <a:no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Menlo-Regular" charset="0"/>
              <a:buNone/>
            </a:pPr>
            <a:r>
              <a:rPr lang="en-US" sz="1800" b="1" dirty="0"/>
              <a:t>Interests</a:t>
            </a:r>
          </a:p>
          <a:p>
            <a:pPr>
              <a:lnSpc>
                <a:spcPct val="150000"/>
              </a:lnSpc>
              <a:buFont typeface="Police système Courant"/>
              <a:buChar char="→"/>
            </a:pPr>
            <a:r>
              <a:rPr lang="en-US" sz="1800" dirty="0"/>
              <a:t>Improved professional profile</a:t>
            </a:r>
          </a:p>
          <a:p>
            <a:pPr>
              <a:lnSpc>
                <a:spcPct val="150000"/>
              </a:lnSpc>
              <a:buFont typeface="Police système Courant"/>
              <a:buChar char="→"/>
            </a:pPr>
            <a:r>
              <a:rPr lang="en-US" sz="1800" dirty="0"/>
              <a:t>Explainability through generation and explicit factors</a:t>
            </a:r>
          </a:p>
        </p:txBody>
      </p:sp>
    </p:spTree>
    <p:extLst>
      <p:ext uri="{BB962C8B-B14F-4D97-AF65-F5344CB8AC3E}">
        <p14:creationId xmlns:p14="http://schemas.microsoft.com/office/powerpoint/2010/main" val="26972658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61</a:t>
            </a:fld>
            <a:endParaRPr lang="fr-FR" dirty="0"/>
          </a:p>
        </p:txBody>
      </p:sp>
    </p:spTree>
    <p:extLst>
      <p:ext uri="{BB962C8B-B14F-4D97-AF65-F5344CB8AC3E}">
        <p14:creationId xmlns:p14="http://schemas.microsoft.com/office/powerpoint/2010/main" val="1999187237"/>
      </p:ext>
    </p:extLst>
  </p:cSld>
  <p:clrMapOvr>
    <a:masterClrMapping/>
  </p:clrMapOvr>
  <mc:AlternateContent xmlns:mc="http://schemas.openxmlformats.org/markup-compatibility/2006" xmlns:p14="http://schemas.microsoft.com/office/powerpoint/2010/main">
    <mc:Choice Requires="p14">
      <p:transition p14:dur="300" advTm="1408">
        <p:fade/>
      </p:transition>
    </mc:Choice>
    <mc:Fallback xmlns="">
      <p:transition advTm="1408">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0D6-DB8A-C440-8D05-80E3094F9CAA}"/>
              </a:ext>
            </a:extLst>
          </p:cNvPr>
          <p:cNvSpPr>
            <a:spLocks noGrp="1"/>
          </p:cNvSpPr>
          <p:nvPr>
            <p:ph type="title"/>
          </p:nvPr>
        </p:nvSpPr>
        <p:spPr/>
        <p:txBody>
          <a:bodyPr/>
          <a:lstStyle/>
          <a:p>
            <a:r>
              <a:rPr lang="en-US" dirty="0"/>
              <a:t>Contributions</a:t>
            </a:r>
          </a:p>
        </p:txBody>
      </p:sp>
      <p:sp>
        <p:nvSpPr>
          <p:cNvPr id="4" name="Slide Number Placeholder 3">
            <a:extLst>
              <a:ext uri="{FF2B5EF4-FFF2-40B4-BE49-F238E27FC236}">
                <a16:creationId xmlns:a16="http://schemas.microsoft.com/office/drawing/2014/main" id="{7E01CDA4-F68A-C24B-96D6-76C81ECADBCF}"/>
              </a:ext>
            </a:extLst>
          </p:cNvPr>
          <p:cNvSpPr>
            <a:spLocks noGrp="1"/>
          </p:cNvSpPr>
          <p:nvPr>
            <p:ph type="sldNum" sz="quarter" idx="12"/>
          </p:nvPr>
        </p:nvSpPr>
        <p:spPr/>
        <p:txBody>
          <a:bodyPr/>
          <a:lstStyle/>
          <a:p>
            <a:fld id="{30CCB0C1-2DF4-8B4C-AC0E-201D3DFFEAFD}" type="slidenum">
              <a:rPr lang="en-US" smtClean="0"/>
              <a:pPr/>
              <a:t>62</a:t>
            </a:fld>
            <a:endParaRPr lang="en-US"/>
          </a:p>
        </p:txBody>
      </p:sp>
      <p:sp>
        <p:nvSpPr>
          <p:cNvPr id="3" name="ZoneTexte 2">
            <a:extLst>
              <a:ext uri="{FF2B5EF4-FFF2-40B4-BE49-F238E27FC236}">
                <a16:creationId xmlns:a16="http://schemas.microsoft.com/office/drawing/2014/main" id="{5F3A8D22-7D88-2346-9D42-425521746097}"/>
              </a:ext>
            </a:extLst>
          </p:cNvPr>
          <p:cNvSpPr txBox="1"/>
          <p:nvPr/>
        </p:nvSpPr>
        <p:spPr>
          <a:xfrm>
            <a:off x="1409700" y="3225800"/>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a:p>
          <a:p>
            <a:endParaRPr lang="en-US"/>
          </a:p>
        </p:txBody>
      </p:sp>
      <p:sp>
        <p:nvSpPr>
          <p:cNvPr id="5" name="ZoneTexte 4">
            <a:extLst>
              <a:ext uri="{FF2B5EF4-FFF2-40B4-BE49-F238E27FC236}">
                <a16:creationId xmlns:a16="http://schemas.microsoft.com/office/drawing/2014/main" id="{D46078ED-6447-8B4A-A494-AD72C33D39FC}"/>
              </a:ext>
            </a:extLst>
          </p:cNvPr>
          <p:cNvSpPr txBox="1"/>
          <p:nvPr/>
        </p:nvSpPr>
        <p:spPr>
          <a:xfrm>
            <a:off x="516632" y="2857718"/>
            <a:ext cx="8087541" cy="2012346"/>
          </a:xfrm>
          <a:prstGeom prst="rect">
            <a:avLst/>
          </a:prstGeom>
          <a:noFill/>
        </p:spPr>
        <p:txBody>
          <a:bodyPr wrap="square" rtlCol="0">
            <a:spAutoFit/>
          </a:bodyPr>
          <a:lstStyle/>
          <a:p>
            <a:pPr marL="285750" indent="-285750">
              <a:lnSpc>
                <a:spcPct val="200000"/>
              </a:lnSpc>
              <a:buFont typeface="Police système Courant"/>
              <a:buChar char="→"/>
            </a:pPr>
            <a:r>
              <a:rPr lang="en-US" sz="2200" dirty="0">
                <a:solidFill>
                  <a:schemeClr val="tx2"/>
                </a:solidFill>
              </a:rPr>
              <a:t>Natural Language for refined, explainable user representation</a:t>
            </a:r>
          </a:p>
          <a:p>
            <a:pPr marL="285750" indent="-285750">
              <a:lnSpc>
                <a:spcPct val="200000"/>
              </a:lnSpc>
              <a:buFont typeface="Police système Courant"/>
              <a:buChar char="→"/>
            </a:pPr>
            <a:r>
              <a:rPr lang="en-US" sz="2200" dirty="0">
                <a:solidFill>
                  <a:schemeClr val="tx2"/>
                </a:solidFill>
              </a:rPr>
              <a:t>A new task in a new application domain</a:t>
            </a:r>
          </a:p>
          <a:p>
            <a:pPr marL="285750" indent="-285750">
              <a:lnSpc>
                <a:spcPct val="200000"/>
              </a:lnSpc>
              <a:buFont typeface="Police système Courant"/>
              <a:buChar char="→"/>
            </a:pPr>
            <a:r>
              <a:rPr lang="en-US" sz="2200" dirty="0">
                <a:solidFill>
                  <a:schemeClr val="tx2"/>
                </a:solidFill>
              </a:rPr>
              <a:t>An NLP-based user representation framework</a:t>
            </a:r>
          </a:p>
        </p:txBody>
      </p:sp>
    </p:spTree>
    <p:extLst>
      <p:ext uri="{BB962C8B-B14F-4D97-AF65-F5344CB8AC3E}">
        <p14:creationId xmlns:p14="http://schemas.microsoft.com/office/powerpoint/2010/main" val="3074841289"/>
      </p:ext>
    </p:extLst>
  </p:cSld>
  <p:clrMapOvr>
    <a:masterClrMapping/>
  </p:clrMapOvr>
  <mc:AlternateContent xmlns:mc="http://schemas.openxmlformats.org/markup-compatibility/2006" xmlns:p14="http://schemas.microsoft.com/office/powerpoint/2010/main">
    <mc:Choice Requires="p14">
      <p:transition p14:dur="300" advTm="81927">
        <p:fade/>
      </p:transition>
    </mc:Choice>
    <mc:Fallback xmlns="">
      <p:transition advTm="81927">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a:t>Perspectives</a:t>
            </a:r>
            <a:endParaRPr lang="en-US" sz="2200"/>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en-US" smtClean="0"/>
              <a:pPr/>
              <a:t>63</a:t>
            </a:fld>
            <a:endParaRPr lang="en-US"/>
          </a:p>
        </p:txBody>
      </p:sp>
      <p:sp>
        <p:nvSpPr>
          <p:cNvPr id="5" name="Espace réservé du contenu 9">
            <a:extLst>
              <a:ext uri="{FF2B5EF4-FFF2-40B4-BE49-F238E27FC236}">
                <a16:creationId xmlns:a16="http://schemas.microsoft.com/office/drawing/2014/main" id="{B1FEDF2E-BC60-B046-B0E7-8CE037D20287}"/>
              </a:ext>
            </a:extLst>
          </p:cNvPr>
          <p:cNvSpPr txBox="1">
            <a:spLocks/>
          </p:cNvSpPr>
          <p:nvPr/>
        </p:nvSpPr>
        <p:spPr>
          <a:xfrm>
            <a:off x="591014" y="1348178"/>
            <a:ext cx="7961971" cy="4727158"/>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Police système Courant"/>
              <a:buChar char="→"/>
            </a:pPr>
            <a:r>
              <a:rPr lang="en-US" dirty="0"/>
              <a:t>Update existing models with newer architectures</a:t>
            </a:r>
          </a:p>
          <a:p>
            <a:pPr>
              <a:lnSpc>
                <a:spcPct val="200000"/>
              </a:lnSpc>
              <a:buFont typeface="Police système Courant"/>
              <a:buChar char="→"/>
            </a:pPr>
            <a:r>
              <a:rPr lang="en-US" dirty="0"/>
              <a:t>User Dynamic Modeling</a:t>
            </a:r>
          </a:p>
          <a:p>
            <a:pPr>
              <a:lnSpc>
                <a:spcPct val="200000"/>
              </a:lnSpc>
              <a:buFont typeface="Police système Courant"/>
              <a:buChar char="→"/>
            </a:pPr>
            <a:r>
              <a:rPr lang="en-US" dirty="0"/>
              <a:t>Explicit Modeling of Other Job Aspects </a:t>
            </a:r>
          </a:p>
          <a:p>
            <a:pPr>
              <a:lnSpc>
                <a:spcPct val="200000"/>
              </a:lnSpc>
              <a:buFont typeface="Police système Courant"/>
              <a:buChar char="→"/>
            </a:pPr>
            <a:r>
              <a:rPr lang="en-US" dirty="0"/>
              <a:t>Diversify training objectives</a:t>
            </a:r>
          </a:p>
          <a:p>
            <a:pPr>
              <a:lnSpc>
                <a:spcPct val="200000"/>
              </a:lnSpc>
              <a:buFont typeface="Police système Courant"/>
              <a:buChar char="→"/>
            </a:pPr>
            <a:r>
              <a:rPr lang="en-US" dirty="0"/>
              <a:t>Ethical Questions</a:t>
            </a:r>
          </a:p>
        </p:txBody>
      </p:sp>
    </p:spTree>
    <p:extLst>
      <p:ext uri="{BB962C8B-B14F-4D97-AF65-F5344CB8AC3E}">
        <p14:creationId xmlns:p14="http://schemas.microsoft.com/office/powerpoint/2010/main" val="67020175"/>
      </p:ext>
    </p:extLst>
  </p:cSld>
  <p:clrMapOvr>
    <a:masterClrMapping/>
  </p:clrMapOvr>
  <mc:AlternateContent xmlns:mc="http://schemas.openxmlformats.org/markup-compatibility/2006" xmlns:p14="http://schemas.microsoft.com/office/powerpoint/2010/main">
    <mc:Choice Requires="p14">
      <p:transition p14:dur="300" advTm="92943">
        <p:fade/>
      </p:transition>
    </mc:Choice>
    <mc:Fallback xmlns="">
      <p:transition advTm="92943">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466095" y="1272722"/>
            <a:ext cx="6214865" cy="551584"/>
          </a:xfrm>
        </p:spPr>
        <p:txBody>
          <a:bodyPr/>
          <a:lstStyle/>
          <a:p>
            <a:pPr algn="ctr"/>
            <a:r>
              <a:rPr lang="en-US" sz="3200" dirty="0"/>
              <a:t>T</a:t>
            </a:r>
            <a:r>
              <a:rPr lang="en-US" sz="2800" dirty="0"/>
              <a:t>hank</a:t>
            </a:r>
            <a:r>
              <a:rPr lang="en-US" sz="3200" dirty="0"/>
              <a:t> Y</a:t>
            </a:r>
            <a:r>
              <a:rPr lang="en-US" sz="2800" dirty="0"/>
              <a:t>ou</a:t>
            </a:r>
            <a:r>
              <a:rPr lang="en-US" sz="3200" dirty="0"/>
              <a:t>!</a:t>
            </a:r>
          </a:p>
        </p:txBody>
      </p:sp>
      <p:sp>
        <p:nvSpPr>
          <p:cNvPr id="25" name="TextBox 24">
            <a:extLst>
              <a:ext uri="{FF2B5EF4-FFF2-40B4-BE49-F238E27FC236}">
                <a16:creationId xmlns:a16="http://schemas.microsoft.com/office/drawing/2014/main" id="{96D3647F-755D-0F4A-982C-92A1A09C6ACC}"/>
              </a:ext>
            </a:extLst>
          </p:cNvPr>
          <p:cNvSpPr txBox="1"/>
          <p:nvPr/>
        </p:nvSpPr>
        <p:spPr>
          <a:xfrm>
            <a:off x="535577" y="3896303"/>
            <a:ext cx="7302140" cy="1631216"/>
          </a:xfrm>
          <a:prstGeom prst="rect">
            <a:avLst/>
          </a:prstGeom>
          <a:noFill/>
        </p:spPr>
        <p:txBody>
          <a:bodyPr wrap="square" rtlCol="0">
            <a:spAutoFit/>
          </a:bodyPr>
          <a:lstStyle/>
          <a:p>
            <a:r>
              <a:rPr lang="en-US" sz="1500" b="1" dirty="0"/>
              <a:t>Publications:</a:t>
            </a:r>
          </a:p>
          <a:p>
            <a:endParaRPr lang="en-US" sz="1500" b="1" dirty="0">
              <a:solidFill>
                <a:schemeClr val="tx1">
                  <a:lumMod val="65000"/>
                  <a:lumOff val="35000"/>
                </a:schemeClr>
              </a:solidFill>
            </a:endParaRPr>
          </a:p>
          <a:p>
            <a:endParaRPr lang="en-US" sz="500" dirty="0">
              <a:solidFill>
                <a:schemeClr val="tx1">
                  <a:lumMod val="65000"/>
                  <a:lumOff val="35000"/>
                </a:schemeClr>
              </a:solidFill>
            </a:endParaRPr>
          </a:p>
          <a:p>
            <a:r>
              <a:rPr lang="fr-FR" sz="1500" dirty="0"/>
              <a:t>RNN &amp; modèle d’attention pour l’apprentissage de profils textuels personnalisés.</a:t>
            </a:r>
            <a:br>
              <a:rPr lang="fr-FR" sz="1500" dirty="0"/>
            </a:br>
            <a:r>
              <a:rPr lang="fr-FR" sz="1500" dirty="0">
                <a:solidFill>
                  <a:schemeClr val="tx1">
                    <a:lumMod val="65000"/>
                    <a:lumOff val="35000"/>
                  </a:schemeClr>
                </a:solidFill>
              </a:rPr>
              <a:t>C.-E. Dias, C.  Gainon de Forsan de Gabriac, V. Guigue, P. Gallinari.  CORIA 2018</a:t>
            </a:r>
          </a:p>
          <a:p>
            <a:r>
              <a:rPr lang="en-US" sz="1500" dirty="0"/>
              <a:t>Resume: A Robust Framework for Professional Profile Learning &amp; Evaluation</a:t>
            </a:r>
            <a:br>
              <a:rPr lang="en-US" sz="1500" dirty="0"/>
            </a:br>
            <a:r>
              <a:rPr lang="en-US" sz="1500" dirty="0">
                <a:solidFill>
                  <a:schemeClr val="tx1">
                    <a:lumMod val="65000"/>
                    <a:lumOff val="35000"/>
                  </a:schemeClr>
                </a:solidFill>
              </a:rPr>
              <a:t>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ESANN 2020.</a:t>
            </a:r>
          </a:p>
          <a:p>
            <a:endParaRPr lang="en-US" sz="500" dirty="0">
              <a:solidFill>
                <a:schemeClr val="tx1">
                  <a:lumMod val="65000"/>
                  <a:lumOff val="35000"/>
                </a:schemeClr>
              </a:solidFill>
            </a:endParaRPr>
          </a:p>
        </p:txBody>
      </p:sp>
    </p:spTree>
    <p:extLst>
      <p:ext uri="{BB962C8B-B14F-4D97-AF65-F5344CB8AC3E}">
        <p14:creationId xmlns:p14="http://schemas.microsoft.com/office/powerpoint/2010/main" val="4167843010"/>
      </p:ext>
    </p:extLst>
  </p:cSld>
  <p:clrMapOvr>
    <a:masterClrMapping/>
  </p:clrMapOvr>
  <mc:AlternateContent xmlns:mc="http://schemas.openxmlformats.org/markup-compatibility/2006" xmlns:p14="http://schemas.microsoft.com/office/powerpoint/2010/main">
    <mc:Choice Requires="p14">
      <p:transition p14:dur="300" advTm="2705">
        <p:fade/>
      </p:transition>
    </mc:Choice>
    <mc:Fallback xmlns="">
      <p:transition advTm="2705">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Appendices</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65</a:t>
            </a:fld>
            <a:endParaRPr lang="fr-FR" dirty="0"/>
          </a:p>
        </p:txBody>
      </p:sp>
    </p:spTree>
    <p:extLst>
      <p:ext uri="{BB962C8B-B14F-4D97-AF65-F5344CB8AC3E}">
        <p14:creationId xmlns:p14="http://schemas.microsoft.com/office/powerpoint/2010/main" val="3348286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HRAN</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66</a:t>
            </a:fld>
            <a:endParaRPr lang="fr-FR" dirty="0"/>
          </a:p>
        </p:txBody>
      </p:sp>
    </p:spTree>
    <p:extLst>
      <p:ext uri="{BB962C8B-B14F-4D97-AF65-F5344CB8AC3E}">
        <p14:creationId xmlns:p14="http://schemas.microsoft.com/office/powerpoint/2010/main" val="16221589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RBA – our version</a:t>
            </a:r>
          </a:p>
        </p:txBody>
      </p:sp>
      <p:pic>
        <p:nvPicPr>
          <p:cNvPr id="26" name="Espace réservé du contenu 25" descr="Une image contenant texte, équipement électronique&#10;&#10;Description générée automatiquement">
            <a:extLst>
              <a:ext uri="{FF2B5EF4-FFF2-40B4-BE49-F238E27FC236}">
                <a16:creationId xmlns:a16="http://schemas.microsoft.com/office/drawing/2014/main" id="{E8AD443C-D1DE-C34F-9AE2-F3C47150C6BD}"/>
              </a:ext>
            </a:extLst>
          </p:cNvPr>
          <p:cNvPicPr>
            <a:picLocks noGrp="1" noChangeAspect="1"/>
          </p:cNvPicPr>
          <p:nvPr>
            <p:ph idx="1"/>
          </p:nvPr>
        </p:nvPicPr>
        <p:blipFill>
          <a:blip r:embed="rId3"/>
          <a:stretch>
            <a:fillRect/>
          </a:stretch>
        </p:blipFill>
        <p:spPr>
          <a:xfrm>
            <a:off x="2973193" y="2570926"/>
            <a:ext cx="6100122" cy="322514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67</a:t>
            </a:fld>
            <a:endParaRPr lang="en-US" dirty="0"/>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03C644D-6062-BE42-BA15-B127D373D764}"/>
                  </a:ext>
                </a:extLst>
              </p:cNvPr>
              <p:cNvSpPr txBox="1"/>
              <p:nvPr/>
            </p:nvSpPr>
            <p:spPr>
              <a:xfrm>
                <a:off x="719465" y="1474808"/>
                <a:ext cx="7705070" cy="400110"/>
              </a:xfrm>
              <a:prstGeom prst="rect">
                <a:avLst/>
              </a:prstGeom>
              <a:noFill/>
            </p:spPr>
            <p:txBody>
              <a:bodyPr wrap="square" rtlCol="0">
                <a:spAutoFit/>
              </a:bodyPr>
              <a:lstStyle/>
              <a:p>
                <a:pPr algn="ctr"/>
                <a:r>
                  <a:rPr lang="en-US" sz="2000" dirty="0">
                    <a:solidFill>
                      <a:schemeClr val="accent2"/>
                    </a:solidFill>
                  </a:rPr>
                  <a:t>Modification: </a:t>
                </a:r>
                <a:r>
                  <a:rPr lang="en-US" sz="2000" dirty="0"/>
                  <a:t>we project the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𝑖</m:t>
                        </m:r>
                      </m:sub>
                    </m:sSub>
                  </m:oMath>
                </a14:m>
                <a:r>
                  <a:rPr lang="en-US" dirty="0"/>
                  <a:t> before computing the affinities.</a:t>
                </a:r>
              </a:p>
            </p:txBody>
          </p:sp>
        </mc:Choice>
        <mc:Fallback xmlns="">
          <p:sp>
            <p:nvSpPr>
              <p:cNvPr id="3" name="ZoneTexte 2">
                <a:extLst>
                  <a:ext uri="{FF2B5EF4-FFF2-40B4-BE49-F238E27FC236}">
                    <a16:creationId xmlns:a16="http://schemas.microsoft.com/office/drawing/2014/main" id="{D03C644D-6062-BE42-BA15-B127D373D764}"/>
                  </a:ext>
                </a:extLst>
              </p:cNvPr>
              <p:cNvSpPr txBox="1">
                <a:spLocks noRot="1" noChangeAspect="1" noMove="1" noResize="1" noEditPoints="1" noAdjustHandles="1" noChangeArrowheads="1" noChangeShapeType="1" noTextEdit="1"/>
              </p:cNvSpPr>
              <p:nvPr/>
            </p:nvSpPr>
            <p:spPr>
              <a:xfrm>
                <a:off x="719465" y="1474808"/>
                <a:ext cx="7705070" cy="400110"/>
              </a:xfrm>
              <a:prstGeom prst="rect">
                <a:avLst/>
              </a:prstGeom>
              <a:blipFill>
                <a:blip r:embed="rId4"/>
                <a:stretch>
                  <a:fillRect t="-9375" b="-25000"/>
                </a:stretch>
              </a:blipFill>
            </p:spPr>
            <p:txBody>
              <a:bodyPr/>
              <a:lstStyle/>
              <a:p>
                <a:r>
                  <a:rPr lang="fr-FR">
                    <a:noFill/>
                  </a:rPr>
                  <a:t> </a:t>
                </a:r>
              </a:p>
            </p:txBody>
          </p:sp>
        </mc:Fallback>
      </mc:AlternateContent>
      <p:grpSp>
        <p:nvGrpSpPr>
          <p:cNvPr id="13" name="Groupe 12">
            <a:extLst>
              <a:ext uri="{FF2B5EF4-FFF2-40B4-BE49-F238E27FC236}">
                <a16:creationId xmlns:a16="http://schemas.microsoft.com/office/drawing/2014/main" id="{7A97FA98-5161-8047-B161-48138BE6CCCF}"/>
              </a:ext>
            </a:extLst>
          </p:cNvPr>
          <p:cNvGrpSpPr/>
          <p:nvPr/>
        </p:nvGrpSpPr>
        <p:grpSpPr>
          <a:xfrm>
            <a:off x="133817" y="2515444"/>
            <a:ext cx="2617961" cy="2867748"/>
            <a:chOff x="223122" y="3089310"/>
            <a:chExt cx="2617961" cy="2867748"/>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517817" y="5245068"/>
                  <a:ext cx="2028569"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𝛼</m:t>
                            </m:r>
                          </m:e>
                          <m:sub>
                            <m:r>
                              <a:rPr lang="en-US" b="0" i="1" smtClean="0">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 </m:t>
                        </m:r>
                        <m:f>
                          <m:fPr>
                            <m:ctrlPr>
                              <a:rPr lang="en-US" b="0" i="1" smtClean="0">
                                <a:solidFill>
                                  <a:schemeClr val="tx1"/>
                                </a:solidFill>
                                <a:latin typeface="Cambria Math" panose="02040503050406030204" pitchFamily="18" charset="0"/>
                                <a:ea typeface="Cambria Math" panose="02040503050406030204" pitchFamily="18" charset="0"/>
                              </a:rPr>
                            </m:ctrlPr>
                          </m:fPr>
                          <m:num>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num>
                          <m:den>
                            <m:nary>
                              <m:naryPr>
                                <m:chr m:val="∑"/>
                                <m:supHide m:val="on"/>
                                <m:ctrlPr>
                                  <a:rPr lang="en-US" b="0" i="1" smtClean="0">
                                    <a:solidFill>
                                      <a:schemeClr val="tx1"/>
                                    </a:solidFill>
                                    <a:latin typeface="Cambria Math" panose="02040503050406030204" pitchFamily="18" charset="0"/>
                                    <a:ea typeface="Cambria Math" panose="02040503050406030204" pitchFamily="18" charset="0"/>
                                  </a:rPr>
                                </m:ctrlPr>
                              </m:naryPr>
                              <m:sub>
                                <m:r>
                                  <m:rPr>
                                    <m:brk m:alnAt="7"/>
                                  </m:rPr>
                                  <a:rPr lang="en-US" b="0" i="1" smtClean="0">
                                    <a:solidFill>
                                      <a:schemeClr val="tx1"/>
                                    </a:solidFill>
                                    <a:latin typeface="Cambria Math" panose="02040503050406030204" pitchFamily="18" charset="0"/>
                                    <a:ea typeface="Cambria Math" panose="02040503050406030204" pitchFamily="18" charset="0"/>
                                  </a:rPr>
                                  <m:t>𝑖</m:t>
                                </m:r>
                              </m:sub>
                              <m:sup/>
                              <m:e>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e>
                            </m:nary>
                          </m:den>
                        </m:f>
                      </m:oMath>
                    </m:oMathPara>
                  </a14:m>
                  <a:endParaRPr lang="en-US"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517817" y="5245068"/>
                  <a:ext cx="2028569" cy="711990"/>
                </a:xfrm>
                <a:prstGeom prst="rect">
                  <a:avLst/>
                </a:prstGeom>
                <a:blipFill>
                  <a:blip r:embed="rId5"/>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848485" y="3089310"/>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𝑠</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rPr>
                          <m:t> </m:t>
                        </m:r>
                      </m:oMath>
                    </m:oMathPara>
                  </a14:m>
                  <a:endParaRPr lang="en-US"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848485" y="3089310"/>
                  <a:ext cx="1367234" cy="756233"/>
                </a:xfrm>
                <a:prstGeom prst="rect">
                  <a:avLst/>
                </a:prstGeom>
                <a:blipFill>
                  <a:blip r:embed="rId6"/>
                  <a:stretch>
                    <a:fillRect l="-25000" t="-120000" r="-6481" b="-18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B1E0262-9980-0049-9EE6-9D9A775AD4C2}"/>
                    </a:ext>
                  </a:extLst>
                </p:cNvPr>
                <p:cNvSpPr txBox="1"/>
                <p:nvPr/>
              </p:nvSpPr>
              <p:spPr>
                <a:xfrm>
                  <a:off x="223122" y="4427281"/>
                  <a:ext cx="2617961"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 </m:t>
                        </m:r>
                        <m:func>
                          <m:funcPr>
                            <m:ctrlPr>
                              <a:rPr lang="en-US" b="0" i="1" smtClean="0">
                                <a:solidFill>
                                  <a:schemeClr val="accent2"/>
                                </a:solidFill>
                                <a:latin typeface="Cambria Math" panose="02040503050406030204" pitchFamily="18" charset="0"/>
                                <a:ea typeface="Cambria Math" panose="02040503050406030204" pitchFamily="18" charset="0"/>
                              </a:rPr>
                            </m:ctrlPr>
                          </m:funcPr>
                          <m:fName>
                            <m:r>
                              <m:rPr>
                                <m:sty m:val="p"/>
                              </m:rPr>
                              <a:rPr lang="en-US" b="0" i="0" smtClean="0">
                                <a:solidFill>
                                  <a:schemeClr val="accent2"/>
                                </a:solidFill>
                                <a:latin typeface="Cambria Math" panose="02040503050406030204" pitchFamily="18" charset="0"/>
                                <a:ea typeface="Cambria Math" panose="02040503050406030204" pitchFamily="18" charset="0"/>
                              </a:rPr>
                              <m:t>tanh</m:t>
                            </m:r>
                          </m:fName>
                          <m:e>
                            <m:r>
                              <a:rPr lang="en-US" b="0" i="1" smtClean="0">
                                <a:solidFill>
                                  <a:schemeClr val="accent2"/>
                                </a:solidFill>
                                <a:latin typeface="Cambria Math" panose="02040503050406030204" pitchFamily="18" charset="0"/>
                                <a:ea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𝑊</m:t>
                                </m:r>
                              </m:e>
                              <m:sup>
                                <m:r>
                                  <a:rPr lang="en-US" b="0" i="1" smtClean="0">
                                    <a:solidFill>
                                      <a:schemeClr val="accent2"/>
                                    </a:solidFill>
                                    <a:latin typeface="Cambria Math" panose="02040503050406030204" pitchFamily="18" charset="0"/>
                                    <a:ea typeface="Cambria Math" panose="02040503050406030204" pitchFamily="18" charset="0"/>
                                  </a:rPr>
                                  <m:t>𝑢</m:t>
                                </m:r>
                              </m:sup>
                            </m:sSup>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h</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m:t>
                            </m:r>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𝑏</m:t>
                                </m:r>
                              </m:e>
                              <m:sub>
                                <m:r>
                                  <a:rPr lang="en-US" b="0" i="1" smtClean="0">
                                    <a:solidFill>
                                      <a:schemeClr val="accent2"/>
                                    </a:solidFill>
                                    <a:latin typeface="Cambria Math" panose="02040503050406030204" pitchFamily="18" charset="0"/>
                                    <a:ea typeface="Cambria Math" panose="02040503050406030204" pitchFamily="18" charset="0"/>
                                  </a:rPr>
                                  <m:t>𝑢</m:t>
                                </m:r>
                              </m:sub>
                            </m:sSub>
                            <m:r>
                              <a:rPr lang="en-US" b="0" i="1" smtClean="0">
                                <a:solidFill>
                                  <a:schemeClr val="accent2"/>
                                </a:solidFill>
                                <a:latin typeface="Cambria Math" panose="02040503050406030204" pitchFamily="18" charset="0"/>
                                <a:ea typeface="Cambria Math" panose="02040503050406030204" pitchFamily="18" charset="0"/>
                              </a:rPr>
                              <m:t> )</m:t>
                            </m:r>
                          </m:e>
                        </m:func>
                        <m:r>
                          <a:rPr lang="en-US" b="0" i="1" smtClean="0">
                            <a:solidFill>
                              <a:schemeClr val="accent2"/>
                            </a:solidFill>
                            <a:latin typeface="Cambria Math" panose="02040503050406030204" pitchFamily="18" charset="0"/>
                            <a:ea typeface="Cambria Math" panose="02040503050406030204" pitchFamily="18" charset="0"/>
                          </a:rPr>
                          <m:t> </m:t>
                        </m:r>
                      </m:oMath>
                    </m:oMathPara>
                  </a14:m>
                  <a:endParaRPr lang="en-US" dirty="0">
                    <a:solidFill>
                      <a:schemeClr val="accent2"/>
                    </a:solidFill>
                  </a:endParaRPr>
                </a:p>
              </p:txBody>
            </p:sp>
          </mc:Choice>
          <mc:Fallback xmlns="">
            <p:sp>
              <p:nvSpPr>
                <p:cNvPr id="12" name="ZoneTexte 11">
                  <a:extLst>
                    <a:ext uri="{FF2B5EF4-FFF2-40B4-BE49-F238E27FC236}">
                      <a16:creationId xmlns:a16="http://schemas.microsoft.com/office/drawing/2014/main" id="{FB1E0262-9980-0049-9EE6-9D9A775AD4C2}"/>
                    </a:ext>
                  </a:extLst>
                </p:cNvPr>
                <p:cNvSpPr txBox="1">
                  <a:spLocks noRot="1" noChangeAspect="1" noMove="1" noResize="1" noEditPoints="1" noAdjustHandles="1" noChangeArrowheads="1" noChangeShapeType="1" noTextEdit="1"/>
                </p:cNvSpPr>
                <p:nvPr/>
              </p:nvSpPr>
              <p:spPr>
                <a:xfrm>
                  <a:off x="223122" y="4427281"/>
                  <a:ext cx="2617961" cy="369332"/>
                </a:xfrm>
                <a:prstGeom prst="rect">
                  <a:avLst/>
                </a:prstGeom>
                <a:blipFill>
                  <a:blip r:embed="rId7"/>
                  <a:stretch>
                    <a:fillRect b="-16667"/>
                  </a:stretch>
                </a:blipFill>
              </p:spPr>
              <p:txBody>
                <a:bodyPr/>
                <a:lstStyle/>
                <a:p>
                  <a:r>
                    <a:rPr lang="fr-FR">
                      <a:noFill/>
                    </a:rPr>
                    <a:t> </a:t>
                  </a:r>
                </a:p>
              </p:txBody>
            </p:sp>
          </mc:Fallback>
        </mc:AlternateContent>
      </p:grpSp>
      <p:cxnSp>
        <p:nvCxnSpPr>
          <p:cNvPr id="14" name="Connecteur droit 13">
            <a:extLst>
              <a:ext uri="{FF2B5EF4-FFF2-40B4-BE49-F238E27FC236}">
                <a16:creationId xmlns:a16="http://schemas.microsoft.com/office/drawing/2014/main" id="{60E1EE1F-A892-8C4C-817F-5A1560147E67}"/>
              </a:ext>
            </a:extLst>
          </p:cNvPr>
          <p:cNvCxnSpPr>
            <a:cxnSpLocks/>
          </p:cNvCxnSpPr>
          <p:nvPr/>
        </p:nvCxnSpPr>
        <p:spPr>
          <a:xfrm>
            <a:off x="2751778" y="2515444"/>
            <a:ext cx="0" cy="322514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55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TransNet illustration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68</a:t>
            </a:fld>
            <a:endParaRPr lang="en-US" dirty="0"/>
          </a:p>
        </p:txBody>
      </p:sp>
      <p:pic>
        <p:nvPicPr>
          <p:cNvPr id="10" name="Image 9">
            <a:extLst>
              <a:ext uri="{FF2B5EF4-FFF2-40B4-BE49-F238E27FC236}">
                <a16:creationId xmlns:a16="http://schemas.microsoft.com/office/drawing/2014/main" id="{E8C03AF3-9A15-E440-82F7-7621C382E6AF}"/>
              </a:ext>
            </a:extLst>
          </p:cNvPr>
          <p:cNvPicPr>
            <a:picLocks noChangeAspect="1"/>
          </p:cNvPicPr>
          <p:nvPr/>
        </p:nvPicPr>
        <p:blipFill>
          <a:blip r:embed="rId3"/>
          <a:stretch>
            <a:fillRect/>
          </a:stretch>
        </p:blipFill>
        <p:spPr>
          <a:xfrm>
            <a:off x="1137412" y="1069659"/>
            <a:ext cx="6869176" cy="5461208"/>
          </a:xfrm>
          <a:prstGeom prst="rect">
            <a:avLst/>
          </a:prstGeom>
        </p:spPr>
      </p:pic>
    </p:spTree>
    <p:extLst>
      <p:ext uri="{BB962C8B-B14F-4D97-AF65-F5344CB8AC3E}">
        <p14:creationId xmlns:p14="http://schemas.microsoft.com/office/powerpoint/2010/main" val="3176455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6</a:t>
            </a:fld>
            <a:endParaRPr lang="fr-FR" dirty="0"/>
          </a:p>
        </p:txBody>
      </p:sp>
      <p:sp>
        <p:nvSpPr>
          <p:cNvPr id="8" name="Ellipse 7">
            <a:extLst>
              <a:ext uri="{FF2B5EF4-FFF2-40B4-BE49-F238E27FC236}">
                <a16:creationId xmlns:a16="http://schemas.microsoft.com/office/drawing/2014/main" id="{0BF69E49-8D91-3945-98B1-CC30DD8226A8}"/>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Ellipse 8">
            <a:extLst>
              <a:ext uri="{FF2B5EF4-FFF2-40B4-BE49-F238E27FC236}">
                <a16:creationId xmlns:a16="http://schemas.microsoft.com/office/drawing/2014/main" id="{D30794E8-2DE1-634E-A852-438563BAA8D8}"/>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0" name="ZoneTexte 9">
            <a:extLst>
              <a:ext uri="{FF2B5EF4-FFF2-40B4-BE49-F238E27FC236}">
                <a16:creationId xmlns:a16="http://schemas.microsoft.com/office/drawing/2014/main" id="{1EB4D0F0-C94D-E84F-B57F-FA67F1BAD770}"/>
              </a:ext>
            </a:extLst>
          </p:cNvPr>
          <p:cNvSpPr txBox="1"/>
          <p:nvPr/>
        </p:nvSpPr>
        <p:spPr>
          <a:xfrm>
            <a:off x="5621310" y="1723869"/>
            <a:ext cx="3327817" cy="1231106"/>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Use users’ textual traces</a:t>
            </a:r>
          </a:p>
          <a:p>
            <a:pPr marL="285750" indent="-285750">
              <a:buFont typeface="Arial" panose="020B0604020202020204" pitchFamily="34" charset="0"/>
              <a:buChar char="•"/>
            </a:pPr>
            <a:r>
              <a:rPr lang="en-US" dirty="0"/>
              <a:t>Identify what defines / matters to the user</a:t>
            </a:r>
          </a:p>
        </p:txBody>
      </p:sp>
      <p:sp>
        <p:nvSpPr>
          <p:cNvPr id="11" name="ZoneTexte 10">
            <a:extLst>
              <a:ext uri="{FF2B5EF4-FFF2-40B4-BE49-F238E27FC236}">
                <a16:creationId xmlns:a16="http://schemas.microsoft.com/office/drawing/2014/main" id="{C307A599-57EA-8F46-AA29-EBBA7A76BEB8}"/>
              </a:ext>
            </a:extLst>
          </p:cNvPr>
          <p:cNvSpPr txBox="1"/>
          <p:nvPr/>
        </p:nvSpPr>
        <p:spPr>
          <a:xfrm>
            <a:off x="5621309" y="3553026"/>
            <a:ext cx="3327817" cy="1231106"/>
          </a:xfrm>
          <a:prstGeom prst="rect">
            <a:avLst/>
          </a:prstGeom>
          <a:noFill/>
        </p:spPr>
        <p:txBody>
          <a:bodyPr wrap="square" rtlCol="0">
            <a:spAutoFit/>
          </a:bodyPr>
          <a:lstStyle/>
          <a:p>
            <a:r>
              <a:rPr lang="en-US" sz="2000" b="1" dirty="0">
                <a:solidFill>
                  <a:schemeClr val="accent1"/>
                </a:solidFill>
              </a:rPr>
              <a:t>How</a:t>
            </a:r>
          </a:p>
          <a:p>
            <a:pPr marL="342900" indent="-342900">
              <a:buFont typeface="Arial" panose="020B0604020202020204" pitchFamily="34" charset="0"/>
              <a:buChar char="•"/>
            </a:pPr>
            <a:r>
              <a:rPr lang="en-US" dirty="0"/>
              <a:t>Word embedding</a:t>
            </a:r>
            <a:r>
              <a:rPr lang="en-US" dirty="0">
                <a:solidFill>
                  <a:schemeClr val="tx1">
                    <a:lumMod val="75000"/>
                    <a:lumOff val="25000"/>
                  </a:schemeClr>
                </a:solidFill>
              </a:rPr>
              <a:t> [1]</a:t>
            </a:r>
          </a:p>
          <a:p>
            <a:pPr marL="342900" indent="-342900">
              <a:buFont typeface="Arial" panose="020B0604020202020204" pitchFamily="34" charset="0"/>
              <a:buChar char="•"/>
            </a:pPr>
            <a:r>
              <a:rPr lang="en-US" dirty="0"/>
              <a:t>Sequence modeling</a:t>
            </a:r>
            <a:r>
              <a:rPr lang="en-US" dirty="0">
                <a:solidFill>
                  <a:schemeClr val="tx1">
                    <a:lumMod val="75000"/>
                    <a:lumOff val="25000"/>
                  </a:schemeClr>
                </a:solidFill>
              </a:rPr>
              <a:t> [2]</a:t>
            </a:r>
          </a:p>
          <a:p>
            <a:pPr marL="342900" indent="-342900">
              <a:buFont typeface="Arial" panose="020B0604020202020204" pitchFamily="34" charset="0"/>
              <a:buChar char="•"/>
            </a:pPr>
            <a:r>
              <a:rPr lang="en-US" dirty="0"/>
              <a:t>Attention mechanisms </a:t>
            </a:r>
            <a:r>
              <a:rPr lang="en-US" dirty="0">
                <a:solidFill>
                  <a:schemeClr val="tx1">
                    <a:lumMod val="75000"/>
                    <a:lumOff val="25000"/>
                  </a:schemeClr>
                </a:solidFill>
              </a:rPr>
              <a:t>[3]</a:t>
            </a:r>
          </a:p>
        </p:txBody>
      </p:sp>
      <p:sp>
        <p:nvSpPr>
          <p:cNvPr id="2" name="Rectangle 1">
            <a:extLst>
              <a:ext uri="{FF2B5EF4-FFF2-40B4-BE49-F238E27FC236}">
                <a16:creationId xmlns:a16="http://schemas.microsoft.com/office/drawing/2014/main" id="{1D8D12FE-4AB3-5D4F-9725-849F6D169FA4}"/>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 P. Bojanowski</a:t>
            </a:r>
            <a:r>
              <a:rPr lang="en-US" b="1" i="1" dirty="0">
                <a:solidFill>
                  <a:schemeClr val="tx1">
                    <a:lumMod val="75000"/>
                    <a:lumOff val="25000"/>
                  </a:schemeClr>
                </a:solidFill>
              </a:rPr>
              <a:t> </a:t>
            </a:r>
            <a:r>
              <a:rPr lang="en-US" i="1" dirty="0">
                <a:solidFill>
                  <a:schemeClr val="tx1">
                    <a:lumMod val="75000"/>
                    <a:lumOff val="25000"/>
                  </a:schemeClr>
                </a:solidFill>
              </a:rPr>
              <a:t>et al., 2016, [2] M. Peters et al., 2018, [3] D. </a:t>
            </a:r>
            <a:r>
              <a:rPr lang="en-US" i="1" dirty="0" err="1">
                <a:solidFill>
                  <a:schemeClr val="tx1">
                    <a:lumMod val="75000"/>
                    <a:lumOff val="25000"/>
                  </a:schemeClr>
                </a:solidFill>
              </a:rPr>
              <a:t>Bahdanau</a:t>
            </a:r>
            <a:r>
              <a:rPr lang="en-US" i="1" dirty="0">
                <a:solidFill>
                  <a:schemeClr val="tx1">
                    <a:lumMod val="75000"/>
                    <a:lumOff val="25000"/>
                  </a:schemeClr>
                </a:solidFill>
              </a:rPr>
              <a:t> et al., 2016 </a:t>
            </a:r>
          </a:p>
        </p:txBody>
      </p:sp>
    </p:spTree>
    <p:extLst>
      <p:ext uri="{BB962C8B-B14F-4D97-AF65-F5344CB8AC3E}">
        <p14:creationId xmlns:p14="http://schemas.microsoft.com/office/powerpoint/2010/main" val="4106561461"/>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Resumé</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69</a:t>
            </a:fld>
            <a:endParaRPr lang="fr-FR" dirty="0"/>
          </a:p>
        </p:txBody>
      </p:sp>
    </p:spTree>
    <p:extLst>
      <p:ext uri="{BB962C8B-B14F-4D97-AF65-F5344CB8AC3E}">
        <p14:creationId xmlns:p14="http://schemas.microsoft.com/office/powerpoint/2010/main" val="1311645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0E247-E64C-944E-84C7-4F66A5CE2F07}"/>
              </a:ext>
            </a:extLst>
          </p:cNvPr>
          <p:cNvSpPr>
            <a:spLocks noGrp="1"/>
          </p:cNvSpPr>
          <p:nvPr>
            <p:ph type="title"/>
          </p:nvPr>
        </p:nvSpPr>
        <p:spPr/>
        <p:txBody>
          <a:bodyPr/>
          <a:lstStyle/>
          <a:p>
            <a:r>
              <a:rPr lang="en-US" dirty="0"/>
              <a:t>ELMo Architecture - detail</a:t>
            </a:r>
          </a:p>
        </p:txBody>
      </p:sp>
      <p:sp>
        <p:nvSpPr>
          <p:cNvPr id="4" name="Espace réservé du numéro de diapositive 3">
            <a:extLst>
              <a:ext uri="{FF2B5EF4-FFF2-40B4-BE49-F238E27FC236}">
                <a16:creationId xmlns:a16="http://schemas.microsoft.com/office/drawing/2014/main" id="{3603B1DF-6A92-CC4D-95F1-567BB45425DD}"/>
              </a:ext>
            </a:extLst>
          </p:cNvPr>
          <p:cNvSpPr>
            <a:spLocks noGrp="1"/>
          </p:cNvSpPr>
          <p:nvPr>
            <p:ph type="sldNum" sz="quarter" idx="12"/>
          </p:nvPr>
        </p:nvSpPr>
        <p:spPr/>
        <p:txBody>
          <a:bodyPr/>
          <a:lstStyle/>
          <a:p>
            <a:fld id="{30CCB0C1-2DF4-8B4C-AC0E-201D3DFFEAFD}" type="slidenum">
              <a:rPr lang="fr-FR" smtClean="0"/>
              <a:pPr/>
              <a:t>70</a:t>
            </a:fld>
            <a:endParaRPr lang="fr-FR" dirty="0"/>
          </a:p>
        </p:txBody>
      </p:sp>
      <p:pic>
        <p:nvPicPr>
          <p:cNvPr id="5" name="Espace réservé du contenu 4">
            <a:extLst>
              <a:ext uri="{FF2B5EF4-FFF2-40B4-BE49-F238E27FC236}">
                <a16:creationId xmlns:a16="http://schemas.microsoft.com/office/drawing/2014/main" id="{8D5ED825-1E0D-2744-A18B-BDF6787AF1C8}"/>
              </a:ext>
            </a:extLst>
          </p:cNvPr>
          <p:cNvPicPr>
            <a:picLocks noGrp="1" noChangeAspect="1"/>
          </p:cNvPicPr>
          <p:nvPr>
            <p:ph idx="1"/>
          </p:nvPr>
        </p:nvPicPr>
        <p:blipFill>
          <a:blip r:embed="rId2"/>
          <a:stretch>
            <a:fillRect/>
          </a:stretch>
        </p:blipFill>
        <p:spPr>
          <a:xfrm>
            <a:off x="590550" y="1712019"/>
            <a:ext cx="7962900" cy="3997525"/>
          </a:xfrm>
          <a:prstGeom prst="rect">
            <a:avLst/>
          </a:prstGeom>
        </p:spPr>
      </p:pic>
    </p:spTree>
    <p:extLst>
      <p:ext uri="{BB962C8B-B14F-4D97-AF65-F5344CB8AC3E}">
        <p14:creationId xmlns:p14="http://schemas.microsoft.com/office/powerpoint/2010/main" val="36885600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User Modeling</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71</a:t>
            </a:fld>
            <a:endParaRPr lang="fr-FR" dirty="0"/>
          </a:p>
        </p:txBody>
      </p:sp>
    </p:spTree>
    <p:extLst>
      <p:ext uri="{BB962C8B-B14F-4D97-AF65-F5344CB8AC3E}">
        <p14:creationId xmlns:p14="http://schemas.microsoft.com/office/powerpoint/2010/main" val="1446776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Job rewriting architecture</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72</a:t>
            </a:fld>
            <a:endParaRPr lang="fr-FR" dirty="0"/>
          </a:p>
        </p:txBody>
      </p:sp>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pic>
        <p:nvPicPr>
          <p:cNvPr id="7" name="Espace réservé du contenu 4">
            <a:extLst>
              <a:ext uri="{FF2B5EF4-FFF2-40B4-BE49-F238E27FC236}">
                <a16:creationId xmlns:a16="http://schemas.microsoft.com/office/drawing/2014/main" id="{88EEE077-FA35-3A4B-A1DB-C3FC9AC69252}"/>
              </a:ext>
            </a:extLst>
          </p:cNvPr>
          <p:cNvPicPr>
            <a:picLocks noGrp="1" noChangeAspect="1"/>
          </p:cNvPicPr>
          <p:nvPr>
            <p:ph idx="1"/>
          </p:nvPr>
        </p:nvPicPr>
        <p:blipFill>
          <a:blip r:embed="rId2"/>
          <a:stretch>
            <a:fillRect/>
          </a:stretch>
        </p:blipFill>
        <p:spPr>
          <a:xfrm>
            <a:off x="1405263" y="1176338"/>
            <a:ext cx="6333474" cy="5068887"/>
          </a:xfrm>
        </p:spPr>
      </p:pic>
    </p:spTree>
    <p:extLst>
      <p:ext uri="{BB962C8B-B14F-4D97-AF65-F5344CB8AC3E}">
        <p14:creationId xmlns:p14="http://schemas.microsoft.com/office/powerpoint/2010/main" val="14869312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VAE Training</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73</a:t>
            </a:fld>
            <a:endParaRPr lang="fr-FR" dirty="0"/>
          </a:p>
        </p:txBody>
      </p:sp>
      <p:pic>
        <p:nvPicPr>
          <p:cNvPr id="5" name="Espace réservé du contenu 3">
            <a:extLst>
              <a:ext uri="{FF2B5EF4-FFF2-40B4-BE49-F238E27FC236}">
                <a16:creationId xmlns:a16="http://schemas.microsoft.com/office/drawing/2014/main" id="{A397651E-F6EA-B34D-9832-F608D0EA5C57}"/>
              </a:ext>
            </a:extLst>
          </p:cNvPr>
          <p:cNvPicPr>
            <a:picLocks noChangeAspect="1"/>
          </p:cNvPicPr>
          <p:nvPr/>
        </p:nvPicPr>
        <p:blipFill>
          <a:blip r:embed="rId2"/>
          <a:stretch>
            <a:fillRect/>
          </a:stretch>
        </p:blipFill>
        <p:spPr>
          <a:xfrm>
            <a:off x="857250" y="2129631"/>
            <a:ext cx="7429500" cy="3162300"/>
          </a:xfrm>
          <a:prstGeom prst="rect">
            <a:avLst/>
          </a:prstGeom>
        </p:spPr>
      </p:pic>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spTree>
    <p:extLst>
      <p:ext uri="{BB962C8B-B14F-4D97-AF65-F5344CB8AC3E}">
        <p14:creationId xmlns:p14="http://schemas.microsoft.com/office/powerpoint/2010/main" val="467402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7</a:t>
            </a:fld>
            <a:endParaRPr lang="fr-FR" dirty="0"/>
          </a:p>
        </p:txBody>
      </p:sp>
      <p:sp>
        <p:nvSpPr>
          <p:cNvPr id="9" name="Ellipse 8">
            <a:extLst>
              <a:ext uri="{FF2B5EF4-FFF2-40B4-BE49-F238E27FC236}">
                <a16:creationId xmlns:a16="http://schemas.microsoft.com/office/drawing/2014/main" id="{EF53D10D-8BF6-624B-B33A-4074C7915625}"/>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0" name="Ellipse 9">
            <a:extLst>
              <a:ext uri="{FF2B5EF4-FFF2-40B4-BE49-F238E27FC236}">
                <a16:creationId xmlns:a16="http://schemas.microsoft.com/office/drawing/2014/main" id="{7B4100FB-0CE1-3F4D-B0AC-2A91C57E004B}"/>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1" name="Ellipse 10">
            <a:extLst>
              <a:ext uri="{FF2B5EF4-FFF2-40B4-BE49-F238E27FC236}">
                <a16:creationId xmlns:a16="http://schemas.microsoft.com/office/drawing/2014/main" id="{86442CBE-4E71-6946-BA65-18206E748472}"/>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4" name="ZoneTexte 13">
            <a:extLst>
              <a:ext uri="{FF2B5EF4-FFF2-40B4-BE49-F238E27FC236}">
                <a16:creationId xmlns:a16="http://schemas.microsoft.com/office/drawing/2014/main" id="{56B33B3D-25E3-FC4D-BEEE-AC849B2EF161}"/>
              </a:ext>
            </a:extLst>
          </p:cNvPr>
          <p:cNvSpPr txBox="1"/>
          <p:nvPr/>
        </p:nvSpPr>
        <p:spPr>
          <a:xfrm>
            <a:off x="5415880" y="1723869"/>
            <a:ext cx="3533248" cy="1785104"/>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Provide insights regarding the model’s predictions and / or the user’s representation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5" name="ZoneTexte 14">
            <a:extLst>
              <a:ext uri="{FF2B5EF4-FFF2-40B4-BE49-F238E27FC236}">
                <a16:creationId xmlns:a16="http://schemas.microsoft.com/office/drawing/2014/main" id="{A7A93D01-14CC-3D4C-9138-B2FE72A2A9F6}"/>
              </a:ext>
            </a:extLst>
          </p:cNvPr>
          <p:cNvSpPr txBox="1"/>
          <p:nvPr/>
        </p:nvSpPr>
        <p:spPr>
          <a:xfrm>
            <a:off x="5415879" y="3553026"/>
            <a:ext cx="3533247" cy="1508105"/>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Inherently explainable models </a:t>
            </a:r>
            <a:r>
              <a:rPr lang="en-US" dirty="0">
                <a:solidFill>
                  <a:schemeClr val="tx1">
                    <a:lumMod val="75000"/>
                    <a:lumOff val="25000"/>
                  </a:schemeClr>
                </a:solidFill>
              </a:rPr>
              <a:t>[1]</a:t>
            </a:r>
          </a:p>
          <a:p>
            <a:pPr marL="285750" indent="-285750">
              <a:buFont typeface="Arial" panose="020B0604020202020204" pitchFamily="34" charset="0"/>
              <a:buChar char="•"/>
            </a:pPr>
            <a:r>
              <a:rPr lang="en-US" dirty="0"/>
              <a:t>Post-hoc frameworks </a:t>
            </a:r>
            <a:r>
              <a:rPr lang="en-US" dirty="0">
                <a:solidFill>
                  <a:schemeClr val="tx1">
                    <a:lumMod val="75000"/>
                    <a:lumOff val="25000"/>
                  </a:schemeClr>
                </a:solidFill>
              </a:rPr>
              <a:t>[2]</a:t>
            </a:r>
          </a:p>
          <a:p>
            <a:pPr marL="285750" indent="-285750">
              <a:buFont typeface="Arial" panose="020B0604020202020204" pitchFamily="34" charset="0"/>
              <a:buChar char="•"/>
            </a:pPr>
            <a:r>
              <a:rPr lang="en-US" b="1" dirty="0"/>
              <a:t>Text Generation </a:t>
            </a:r>
            <a:r>
              <a:rPr lang="en-US" dirty="0">
                <a:solidFill>
                  <a:schemeClr val="tx1">
                    <a:lumMod val="75000"/>
                    <a:lumOff val="25000"/>
                  </a:schemeClr>
                </a:solidFill>
              </a:rPr>
              <a:t>[3]</a:t>
            </a:r>
          </a:p>
        </p:txBody>
      </p:sp>
      <p:sp>
        <p:nvSpPr>
          <p:cNvPr id="16" name="Rectangle 15">
            <a:extLst>
              <a:ext uri="{FF2B5EF4-FFF2-40B4-BE49-F238E27FC236}">
                <a16:creationId xmlns:a16="http://schemas.microsoft.com/office/drawing/2014/main" id="{27FE896E-318F-B544-B0E6-71BD3F871356}"/>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a:t>
            </a:r>
            <a:r>
              <a:rPr lang="fr-FR" i="1" dirty="0">
                <a:solidFill>
                  <a:schemeClr val="tx1">
                    <a:lumMod val="75000"/>
                    <a:lumOff val="25000"/>
                  </a:schemeClr>
                </a:solidFill>
              </a:rPr>
              <a:t> J. </a:t>
            </a:r>
            <a:r>
              <a:rPr lang="fr-FR" i="1" dirty="0" err="1">
                <a:solidFill>
                  <a:schemeClr val="tx1">
                    <a:lumMod val="75000"/>
                    <a:lumOff val="25000"/>
                  </a:schemeClr>
                </a:solidFill>
              </a:rPr>
              <a:t>Fürnkranz</a:t>
            </a:r>
            <a:r>
              <a:rPr lang="fr-FR" i="1" dirty="0">
                <a:solidFill>
                  <a:schemeClr val="tx1">
                    <a:lumMod val="75000"/>
                    <a:lumOff val="25000"/>
                  </a:schemeClr>
                </a:solidFill>
              </a:rPr>
              <a:t>, 2010</a:t>
            </a:r>
            <a:r>
              <a:rPr lang="en-US" i="1" dirty="0">
                <a:solidFill>
                  <a:schemeClr val="tx1">
                    <a:lumMod val="75000"/>
                    <a:lumOff val="25000"/>
                  </a:schemeClr>
                </a:solidFill>
              </a:rPr>
              <a:t> , [2] M.T. Ribeiro et al., 2016, [3] L.A., </a:t>
            </a:r>
            <a:r>
              <a:rPr lang="fr-FR" i="1" dirty="0">
                <a:solidFill>
                  <a:schemeClr val="tx1">
                    <a:lumMod val="75000"/>
                    <a:lumOff val="25000"/>
                  </a:schemeClr>
                </a:solidFill>
              </a:rPr>
              <a:t>Hendricks</a:t>
            </a:r>
            <a:r>
              <a:rPr lang="en-US" i="1" dirty="0">
                <a:solidFill>
                  <a:schemeClr val="tx1">
                    <a:lumMod val="75000"/>
                    <a:lumOff val="25000"/>
                  </a:schemeClr>
                </a:solidFill>
              </a:rPr>
              <a:t> et al. 2016</a:t>
            </a:r>
            <a:endParaRPr lang="fr-FR" dirty="0"/>
          </a:p>
        </p:txBody>
      </p:sp>
    </p:spTree>
    <p:extLst>
      <p:ext uri="{BB962C8B-B14F-4D97-AF65-F5344CB8AC3E}">
        <p14:creationId xmlns:p14="http://schemas.microsoft.com/office/powerpoint/2010/main" val="230642841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8</a:t>
            </a:fld>
            <a:endParaRPr lang="fr-FR" dirty="0"/>
          </a:p>
        </p:txBody>
      </p:sp>
      <p:sp>
        <p:nvSpPr>
          <p:cNvPr id="13" name="Ellipse 12">
            <a:extLst>
              <a:ext uri="{FF2B5EF4-FFF2-40B4-BE49-F238E27FC236}">
                <a16:creationId xmlns:a16="http://schemas.microsoft.com/office/drawing/2014/main" id="{58696CE6-C88D-9B42-B0DF-394DD486821E}"/>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4" name="Ellipse 13">
            <a:extLst>
              <a:ext uri="{FF2B5EF4-FFF2-40B4-BE49-F238E27FC236}">
                <a16:creationId xmlns:a16="http://schemas.microsoft.com/office/drawing/2014/main" id="{380120CC-DF0F-4349-8731-EB0C18B934B5}"/>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5" name="Ellipse 14">
            <a:extLst>
              <a:ext uri="{FF2B5EF4-FFF2-40B4-BE49-F238E27FC236}">
                <a16:creationId xmlns:a16="http://schemas.microsoft.com/office/drawing/2014/main" id="{232533C7-1E8C-5841-9C26-904EB904BF9D}"/>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6" name="Forme libre 15">
            <a:extLst>
              <a:ext uri="{FF2B5EF4-FFF2-40B4-BE49-F238E27FC236}">
                <a16:creationId xmlns:a16="http://schemas.microsoft.com/office/drawing/2014/main" id="{BC206664-832D-4E4C-A32A-5EEFD6FB5D12}"/>
              </a:ext>
            </a:extLst>
          </p:cNvPr>
          <p:cNvSpPr/>
          <p:nvPr/>
        </p:nvSpPr>
        <p:spPr>
          <a:xfrm>
            <a:off x="2426279" y="2883652"/>
            <a:ext cx="861911" cy="821253"/>
          </a:xfrm>
          <a:custGeom>
            <a:avLst/>
            <a:gdLst>
              <a:gd name="connsiteX0" fmla="*/ 434894 w 861911"/>
              <a:gd name="connsiteY0" fmla="*/ 0 h 821253"/>
              <a:gd name="connsiteX1" fmla="*/ 738989 w 861911"/>
              <a:gd name="connsiteY1" fmla="*/ 29866 h 821253"/>
              <a:gd name="connsiteX2" fmla="*/ 861911 w 861911"/>
              <a:gd name="connsiteY2" fmla="*/ 60659 h 821253"/>
              <a:gd name="connsiteX3" fmla="*/ 830142 w 861911"/>
              <a:gd name="connsiteY3" fmla="*/ 181032 h 821253"/>
              <a:gd name="connsiteX4" fmla="*/ 456034 w 861911"/>
              <a:gd name="connsiteY4" fmla="*/ 783368 h 821253"/>
              <a:gd name="connsiteX5" fmla="*/ 413248 w 861911"/>
              <a:gd name="connsiteY5" fmla="*/ 821253 h 821253"/>
              <a:gd name="connsiteX6" fmla="*/ 316368 w 861911"/>
              <a:gd name="connsiteY6" fmla="*/ 717402 h 821253"/>
              <a:gd name="connsiteX7" fmla="*/ 24074 w 861911"/>
              <a:gd name="connsiteY7" fmla="*/ 167272 h 821253"/>
              <a:gd name="connsiteX8" fmla="*/ 0 w 861911"/>
              <a:gd name="connsiteY8" fmla="*/ 62633 h 821253"/>
              <a:gd name="connsiteX9" fmla="*/ 130799 w 861911"/>
              <a:gd name="connsiteY9" fmla="*/ 29866 h 821253"/>
              <a:gd name="connsiteX10" fmla="*/ 434894 w 861911"/>
              <a:gd name="connsiteY10" fmla="*/ 0 h 82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11" h="821253">
                <a:moveTo>
                  <a:pt x="434894" y="0"/>
                </a:moveTo>
                <a:cubicBezTo>
                  <a:pt x="539062" y="0"/>
                  <a:pt x="640764" y="10284"/>
                  <a:pt x="738989" y="29866"/>
                </a:cubicBezTo>
                <a:lnTo>
                  <a:pt x="861911" y="60659"/>
                </a:lnTo>
                <a:lnTo>
                  <a:pt x="830142" y="181032"/>
                </a:lnTo>
                <a:cubicBezTo>
                  <a:pt x="756664" y="411191"/>
                  <a:pt x="626694" y="617101"/>
                  <a:pt x="456034" y="783368"/>
                </a:cubicBezTo>
                <a:lnTo>
                  <a:pt x="413248" y="821253"/>
                </a:lnTo>
                <a:lnTo>
                  <a:pt x="316368" y="717402"/>
                </a:lnTo>
                <a:cubicBezTo>
                  <a:pt x="181835" y="558582"/>
                  <a:pt x="80875" y="371768"/>
                  <a:pt x="24074" y="167272"/>
                </a:cubicBezTo>
                <a:lnTo>
                  <a:pt x="0" y="62633"/>
                </a:lnTo>
                <a:lnTo>
                  <a:pt x="130799" y="29866"/>
                </a:lnTo>
                <a:cubicBezTo>
                  <a:pt x="229025" y="10284"/>
                  <a:pt x="330727" y="0"/>
                  <a:pt x="434894" y="0"/>
                </a:cubicBezTo>
                <a:close/>
              </a:path>
            </a:pathLst>
          </a:custGeom>
          <a:solidFill>
            <a:schemeClr val="accent6">
              <a:lumMod val="60000"/>
              <a:lumOff val="40000"/>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sz="1600" dirty="0">
                <a:solidFill>
                  <a:schemeClr val="tx1"/>
                </a:solidFill>
              </a:rPr>
              <a:t>This Work</a:t>
            </a:r>
          </a:p>
        </p:txBody>
      </p:sp>
      <p:sp>
        <p:nvSpPr>
          <p:cNvPr id="8" name="ZoneTexte 7">
            <a:extLst>
              <a:ext uri="{FF2B5EF4-FFF2-40B4-BE49-F238E27FC236}">
                <a16:creationId xmlns:a16="http://schemas.microsoft.com/office/drawing/2014/main" id="{1099DFB3-CCA5-F14A-9ECA-0857D2D2B44B}"/>
              </a:ext>
            </a:extLst>
          </p:cNvPr>
          <p:cNvSpPr txBox="1"/>
          <p:nvPr/>
        </p:nvSpPr>
        <p:spPr>
          <a:xfrm>
            <a:off x="5749870" y="1723869"/>
            <a:ext cx="3199257" cy="2092881"/>
          </a:xfrm>
          <a:prstGeom prst="rect">
            <a:avLst/>
          </a:prstGeom>
          <a:noFill/>
        </p:spPr>
        <p:txBody>
          <a:bodyPr wrap="square" rtlCol="0">
            <a:spAutoFit/>
          </a:bodyPr>
          <a:lstStyle/>
          <a:p>
            <a:pPr algn="ctr"/>
            <a:r>
              <a:rPr lang="en-US" sz="2000" b="1" dirty="0">
                <a:solidFill>
                  <a:schemeClr val="accent1"/>
                </a:solidFill>
              </a:rPr>
              <a:t>What</a:t>
            </a:r>
          </a:p>
          <a:p>
            <a:pPr algn="ctr"/>
            <a:endParaRPr lang="en-US" sz="2000" b="1" dirty="0">
              <a:solidFill>
                <a:schemeClr val="accent1"/>
              </a:solidFill>
            </a:endParaRPr>
          </a:p>
          <a:p>
            <a:pPr algn="ctr"/>
            <a:r>
              <a:rPr lang="en-US" dirty="0"/>
              <a:t>Learn </a:t>
            </a:r>
            <a:r>
              <a:rPr lang="en-US" b="1" dirty="0"/>
              <a:t>versatile</a:t>
            </a:r>
            <a:r>
              <a:rPr lang="en-US" dirty="0"/>
              <a:t>, </a:t>
            </a:r>
            <a:r>
              <a:rPr lang="en-US" b="1" dirty="0"/>
              <a:t>explainable</a:t>
            </a:r>
            <a:r>
              <a:rPr lang="en-US" dirty="0"/>
              <a:t> user representations using </a:t>
            </a:r>
            <a:r>
              <a:rPr lang="en-US" b="1" dirty="0"/>
              <a:t>textual</a:t>
            </a:r>
            <a:r>
              <a:rPr lang="en-US" dirty="0"/>
              <a:t> traces.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ZoneTexte 8">
            <a:extLst>
              <a:ext uri="{FF2B5EF4-FFF2-40B4-BE49-F238E27FC236}">
                <a16:creationId xmlns:a16="http://schemas.microsoft.com/office/drawing/2014/main" id="{AE32B396-AF83-FE4A-A964-2F8D63529EE8}"/>
              </a:ext>
            </a:extLst>
          </p:cNvPr>
          <p:cNvSpPr txBox="1"/>
          <p:nvPr/>
        </p:nvSpPr>
        <p:spPr>
          <a:xfrm>
            <a:off x="5579390" y="3553026"/>
            <a:ext cx="3369736" cy="2062103"/>
          </a:xfrm>
          <a:prstGeom prst="rect">
            <a:avLst/>
          </a:prstGeom>
          <a:noFill/>
        </p:spPr>
        <p:txBody>
          <a:bodyPr wrap="square" rtlCol="0">
            <a:spAutoFit/>
          </a:bodyPr>
          <a:lstStyle/>
          <a:p>
            <a:pPr algn="ctr"/>
            <a:r>
              <a:rPr lang="en-US" sz="2000" b="1" dirty="0">
                <a:solidFill>
                  <a:schemeClr val="accent1"/>
                </a:solidFill>
              </a:rPr>
              <a:t>How</a:t>
            </a:r>
          </a:p>
          <a:p>
            <a:r>
              <a:rPr lang="en-US" dirty="0"/>
              <a:t>By using</a:t>
            </a:r>
          </a:p>
          <a:p>
            <a:pPr marL="742950" lvl="1" indent="-285750">
              <a:buFont typeface="Arial" panose="020B0604020202020204" pitchFamily="34" charset="0"/>
              <a:buChar char="•"/>
            </a:pPr>
            <a:r>
              <a:rPr lang="en-US" dirty="0"/>
              <a:t>Recommendation</a:t>
            </a:r>
          </a:p>
          <a:p>
            <a:pPr marL="742950" lvl="1" indent="-285750">
              <a:buFont typeface="Arial" panose="020B0604020202020204" pitchFamily="34" charset="0"/>
              <a:buChar char="•"/>
            </a:pPr>
            <a:r>
              <a:rPr lang="en-US" dirty="0"/>
              <a:t>NLP</a:t>
            </a:r>
          </a:p>
          <a:p>
            <a:pPr marL="742950" lvl="1" indent="-285750">
              <a:buFont typeface="Arial" panose="020B0604020202020204" pitchFamily="34" charset="0"/>
              <a:buChar char="•"/>
            </a:pPr>
            <a:r>
              <a:rPr lang="en-US" dirty="0"/>
              <a:t>Text Generation</a:t>
            </a:r>
          </a:p>
          <a:p>
            <a:r>
              <a:rPr lang="en-US" dirty="0"/>
              <a:t>In a Representation Learning paradigm.</a:t>
            </a:r>
          </a:p>
        </p:txBody>
      </p:sp>
    </p:spTree>
    <p:extLst>
      <p:ext uri="{BB962C8B-B14F-4D97-AF65-F5344CB8AC3E}">
        <p14:creationId xmlns:p14="http://schemas.microsoft.com/office/powerpoint/2010/main" val="185620768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37.3"/>
</p:tagLst>
</file>

<file path=ppt/tags/tag2.xml><?xml version="1.0" encoding="utf-8"?>
<p:tagLst xmlns:a="http://schemas.openxmlformats.org/drawingml/2006/main" xmlns:r="http://schemas.openxmlformats.org/officeDocument/2006/relationships" xmlns:p="http://schemas.openxmlformats.org/presentationml/2006/main">
  <p:tag name="TIMING" val="|18|37.3"/>
</p:tagLst>
</file>

<file path=ppt/tags/tag3.xml><?xml version="1.0" encoding="utf-8"?>
<p:tagLst xmlns:a="http://schemas.openxmlformats.org/drawingml/2006/main" xmlns:r="http://schemas.openxmlformats.org/officeDocument/2006/relationships" xmlns:p="http://schemas.openxmlformats.org/presentationml/2006/main">
  <p:tag name="TIMING" val="|15.9|12.5|17.6|19.1"/>
</p:tagLst>
</file>

<file path=ppt/tags/tag4.xml><?xml version="1.0" encoding="utf-8"?>
<p:tagLst xmlns:a="http://schemas.openxmlformats.org/drawingml/2006/main" xmlns:r="http://schemas.openxmlformats.org/officeDocument/2006/relationships" xmlns:p="http://schemas.openxmlformats.org/presentationml/2006/main">
  <p:tag name="TIMING" val="|54.6|18.6|63.4"/>
</p:tagLst>
</file>

<file path=ppt/tags/tag5.xml><?xml version="1.0" encoding="utf-8"?>
<p:tagLst xmlns:a="http://schemas.openxmlformats.org/drawingml/2006/main" xmlns:r="http://schemas.openxmlformats.org/officeDocument/2006/relationships" xmlns:p="http://schemas.openxmlformats.org/presentationml/2006/main">
  <p:tag name="TIMING" val="|54.6|18.6|63.4"/>
</p:tagLst>
</file>

<file path=ppt/tags/tag6.xml><?xml version="1.0" encoding="utf-8"?>
<p:tagLst xmlns:a="http://schemas.openxmlformats.org/drawingml/2006/main" xmlns:r="http://schemas.openxmlformats.org/officeDocument/2006/relationships" xmlns:p="http://schemas.openxmlformats.org/presentationml/2006/main">
  <p:tag name="TIMING" val="|54.6|18.6|63.4"/>
</p:tagLst>
</file>

<file path=ppt/tags/tag7.xml><?xml version="1.0" encoding="utf-8"?>
<p:tagLst xmlns:a="http://schemas.openxmlformats.org/drawingml/2006/main" xmlns:r="http://schemas.openxmlformats.org/officeDocument/2006/relationships" xmlns:p="http://schemas.openxmlformats.org/presentationml/2006/main">
  <p:tag name="TIMING" val="|54.6|18.6|63.4"/>
</p:tagLst>
</file>

<file path=ppt/tags/tag8.xml><?xml version="1.0" encoding="utf-8"?>
<p:tagLst xmlns:a="http://schemas.openxmlformats.org/drawingml/2006/main" xmlns:r="http://schemas.openxmlformats.org/officeDocument/2006/relationships" xmlns:p="http://schemas.openxmlformats.org/presentationml/2006/main">
  <p:tag name="TIMING" val="|54.6|18.6|63.4"/>
</p:tagLst>
</file>

<file path=ppt/tags/tag9.xml><?xml version="1.0" encoding="utf-8"?>
<p:tagLst xmlns:a="http://schemas.openxmlformats.org/drawingml/2006/main" xmlns:r="http://schemas.openxmlformats.org/officeDocument/2006/relationships" xmlns:p="http://schemas.openxmlformats.org/presentationml/2006/main">
  <p:tag name="TIMING" val="|54.6|18.6|63.4"/>
</p:tagLst>
</file>

<file path=ppt/theme/theme1.xml><?xml version="1.0" encoding="utf-8"?>
<a:theme xmlns:a="http://schemas.openxmlformats.org/drawingml/2006/main" name="phdDefense">
  <a:themeElements>
    <a:clrScheme name="Custom 2">
      <a:dk1>
        <a:srgbClr val="000000"/>
      </a:dk1>
      <a:lt1>
        <a:srgbClr val="FFFFFF"/>
      </a:lt1>
      <a:dk2>
        <a:srgbClr val="242954"/>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lama">
      <a:majorFont>
        <a:latin typeface="Flama"/>
        <a:ea typeface=""/>
        <a:cs typeface=""/>
      </a:majorFont>
      <a:minorFont>
        <a:latin typeface="Flama Light"/>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dDefense" id="{BA34602D-1669-2B45-8109-D3C100C50228}" vid="{C98DA61B-2E78-3C4B-B1DE-4C1A2F642F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phdDefense</Template>
  <TotalTime>128380</TotalTime>
  <Words>10570</Words>
  <Application>Microsoft Macintosh PowerPoint</Application>
  <PresentationFormat>Affichage à l'écran (4:3)</PresentationFormat>
  <Paragraphs>1105</Paragraphs>
  <Slides>74</Slides>
  <Notes>67</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74</vt:i4>
      </vt:variant>
    </vt:vector>
  </HeadingPairs>
  <TitlesOfParts>
    <vt:vector size="84" baseType="lpstr">
      <vt:lpstr>Arial</vt:lpstr>
      <vt:lpstr>Calibri</vt:lpstr>
      <vt:lpstr>Cambria Math</vt:lpstr>
      <vt:lpstr>Flama</vt:lpstr>
      <vt:lpstr>Flama Light</vt:lpstr>
      <vt:lpstr>Latin Modern Roman 10</vt:lpstr>
      <vt:lpstr>Menlo-Regular</vt:lpstr>
      <vt:lpstr>Police système Courant</vt:lpstr>
      <vt:lpstr>URWPalladioL</vt:lpstr>
      <vt:lpstr>phdDefense</vt:lpstr>
      <vt:lpstr>Deep Natural Language Processing for User Representation</vt:lpstr>
      <vt:lpstr>The Information Era</vt:lpstr>
      <vt:lpstr>The Information Era</vt:lpstr>
      <vt:lpstr>Artificial Intelligence and Deep Learning</vt:lpstr>
      <vt:lpstr>Deep NLP for user representation</vt:lpstr>
      <vt:lpstr>Problematics</vt:lpstr>
      <vt:lpstr>Problematics</vt:lpstr>
      <vt:lpstr>Problematics</vt:lpstr>
      <vt:lpstr>Problematics</vt:lpstr>
      <vt:lpstr>Motivations and contributions</vt:lpstr>
      <vt:lpstr>Motivations and contributions</vt:lpstr>
      <vt:lpstr>Outline</vt:lpstr>
      <vt:lpstr>REFINING USER UNDERSTANDING IN RECOMMENDATION VIA NLP</vt:lpstr>
      <vt:lpstr>Motivation and intuition</vt:lpstr>
      <vt:lpstr>Motivation and intuition</vt:lpstr>
      <vt:lpstr>Motivation and intuition</vt:lpstr>
      <vt:lpstr>The model : HRAN, Sentiment Analysis Module</vt:lpstr>
      <vt:lpstr>The model : HRAN, Sentiment Analysis Module</vt:lpstr>
      <vt:lpstr>The model : HRAN, RBA</vt:lpstr>
      <vt:lpstr>The model : HRAN,  personalized attention</vt:lpstr>
      <vt:lpstr>The model : HRAN,  personalized attention</vt:lpstr>
      <vt:lpstr>The model : HRAN,  personalized attention</vt:lpstr>
      <vt:lpstr>The model : HRAN, overview</vt:lpstr>
      <vt:lpstr>Results – sentiment analysis</vt:lpstr>
      <vt:lpstr>Results</vt:lpstr>
      <vt:lpstr>Attention Visualization, Word Level</vt:lpstr>
      <vt:lpstr>Attention Visualization</vt:lpstr>
      <vt:lpstr>Conclusion</vt:lpstr>
      <vt:lpstr>AN NLP APPROACH TO PROFESSIONAL PROFILE LEARNING AND EVALUATION</vt:lpstr>
      <vt:lpstr>Motivation &amp; Problematic</vt:lpstr>
      <vt:lpstr>Motivation &amp; Problematic</vt:lpstr>
      <vt:lpstr>Motivation and intuition</vt:lpstr>
      <vt:lpstr>Motivation and intuition</vt:lpstr>
      <vt:lpstr>Motivation and intuition</vt:lpstr>
      <vt:lpstr>Resume overview</vt:lpstr>
      <vt:lpstr>Data &amp; Task</vt:lpstr>
      <vt:lpstr>Data &amp; Task</vt:lpstr>
      <vt:lpstr>Data - Example</vt:lpstr>
      <vt:lpstr>The model : Resume</vt:lpstr>
      <vt:lpstr>Related work - FastText</vt:lpstr>
      <vt:lpstr>Related work - ELMo</vt:lpstr>
      <vt:lpstr>The model : Resume</vt:lpstr>
      <vt:lpstr>The model : Resume</vt:lpstr>
      <vt:lpstr>Results - Classification</vt:lpstr>
      <vt:lpstr>Next Job Generation – BLEU score</vt:lpstr>
      <vt:lpstr>Results – Next job Generation</vt:lpstr>
      <vt:lpstr>Results</vt:lpstr>
      <vt:lpstr>Conclusion</vt:lpstr>
      <vt:lpstr>USER DYNAMIC MODELING</vt:lpstr>
      <vt:lpstr>User Dynamic Modeling</vt:lpstr>
      <vt:lpstr>User Dynamic Modeling : Outline</vt:lpstr>
      <vt:lpstr>Job Attribute Rewriting</vt:lpstr>
      <vt:lpstr>Job Attribute Rewriting</vt:lpstr>
      <vt:lpstr>Job Attribute Rewriting</vt:lpstr>
      <vt:lpstr>Job Attribute Rewriting</vt:lpstr>
      <vt:lpstr>Latent Space Structuring</vt:lpstr>
      <vt:lpstr>Latent Space Structuring</vt:lpstr>
      <vt:lpstr>Latent Space Structuring</vt:lpstr>
      <vt:lpstr>Latent Space Structuring</vt:lpstr>
      <vt:lpstr>User Dynamic Modeling - Conclusion</vt:lpstr>
      <vt:lpstr>User Dynamic Modeling - Obstacles</vt:lpstr>
      <vt:lpstr>Conclusion</vt:lpstr>
      <vt:lpstr>Contributions</vt:lpstr>
      <vt:lpstr>Perspectives</vt:lpstr>
      <vt:lpstr>Thank You!</vt:lpstr>
      <vt:lpstr>Appendices</vt:lpstr>
      <vt:lpstr>Appendix for HRAN</vt:lpstr>
      <vt:lpstr>The model : HRAN, RBA – our version</vt:lpstr>
      <vt:lpstr>TransNet illustration</vt:lpstr>
      <vt:lpstr>Appendix for Resumé</vt:lpstr>
      <vt:lpstr>ELMo Architecture - detail</vt:lpstr>
      <vt:lpstr>Appendix for User Modeling</vt:lpstr>
      <vt:lpstr>Job rewriting architecture</vt:lpstr>
      <vt:lpstr>VAE Training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Clara GdFdG</dc:creator>
  <cp:keywords/>
  <dc:description/>
  <cp:lastModifiedBy>Clara Gainon</cp:lastModifiedBy>
  <cp:revision>1014</cp:revision>
  <cp:lastPrinted>2019-10-02T17:13:17Z</cp:lastPrinted>
  <dcterms:created xsi:type="dcterms:W3CDTF">2017-04-20T22:33:02Z</dcterms:created>
  <dcterms:modified xsi:type="dcterms:W3CDTF">2021-12-06T16:00:48Z</dcterms:modified>
  <cp:category/>
</cp:coreProperties>
</file>